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sldIdLst>
    <p:sldId id="358" r:id="rId3"/>
    <p:sldId id="365" r:id="rId4"/>
    <p:sldId id="366" r:id="rId5"/>
    <p:sldId id="425" r:id="rId6"/>
    <p:sldId id="329" r:id="rId7"/>
    <p:sldId id="426" r:id="rId8"/>
    <p:sldId id="385" r:id="rId9"/>
    <p:sldId id="386" r:id="rId10"/>
    <p:sldId id="387" r:id="rId11"/>
    <p:sldId id="388" r:id="rId12"/>
    <p:sldId id="318" r:id="rId13"/>
    <p:sldId id="319" r:id="rId14"/>
    <p:sldId id="390" r:id="rId15"/>
    <p:sldId id="427" r:id="rId16"/>
    <p:sldId id="428" r:id="rId17"/>
    <p:sldId id="391" r:id="rId18"/>
    <p:sldId id="273" r:id="rId19"/>
    <p:sldId id="299" r:id="rId21"/>
    <p:sldId id="429" r:id="rId22"/>
    <p:sldId id="321" r:id="rId23"/>
    <p:sldId id="323" r:id="rId24"/>
    <p:sldId id="392" r:id="rId25"/>
    <p:sldId id="357" r:id="rId26"/>
  </p:sldIdLst>
  <p:sldSz cx="12192000" cy="6858000"/>
  <p:notesSz cx="6858000" cy="9144000"/>
  <p:embeddedFontLst>
    <p:embeddedFont>
      <p:font typeface="方正兰亭纤黑_GBK" panose="02000000000000000000" charset="0"/>
      <p:regular r:id="rId30"/>
    </p:embeddedFont>
    <p:embeddedFont>
      <p:font typeface="冬青黑体简体中文 W3" panose="020B0300000000000000"/>
      <p:regular r:id="rId31"/>
    </p:embeddedFont>
    <p:embeddedFont>
      <p:font typeface="Calibri" panose="020F0502020204030204" charset="0"/>
      <p:regular r:id="rId32"/>
      <p:bold r:id="rId33"/>
      <p:italic r:id="rId34"/>
      <p:boldItalic r:id="rId35"/>
    </p:embeddedFont>
  </p:embeddedFont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595959"/>
    <a:srgbClr val="FAC93E"/>
    <a:srgbClr val="3EA9D3"/>
    <a:srgbClr val="D84943"/>
    <a:srgbClr val="F8F8F8"/>
    <a:srgbClr val="B1CE71"/>
    <a:srgbClr val="6F6F6F"/>
    <a:srgbClr val="C0504D"/>
    <a:srgbClr val="9BBB59"/>
    <a:srgbClr val="5E5E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0943"/>
  </p:normalViewPr>
  <p:slideViewPr>
    <p:cSldViewPr snapToGrid="0" showGuides="1">
      <p:cViewPr varScale="1">
        <p:scale>
          <a:sx n="79" d="100"/>
          <a:sy n="79" d="100"/>
        </p:scale>
        <p:origin x="96" y="324"/>
      </p:cViewPr>
      <p:guideLst>
        <p:guide orient="horz" pos="1266"/>
        <p:guide orient="horz" pos="3688"/>
        <p:guide orient="horz" pos="3226"/>
        <p:guide orient="horz" pos="4190"/>
        <p:guide orient="horz" pos="1956"/>
        <p:guide orient="horz" pos="1676"/>
        <p:guide orient="horz" pos="3748"/>
        <p:guide pos="4400"/>
        <p:guide pos="5661"/>
        <p:guide pos="758"/>
        <p:guide pos="4021"/>
        <p:guide pos="2457"/>
        <p:guide pos="1551"/>
        <p:guide pos="2057"/>
        <p:guide pos="7098"/>
        <p:guide pos="359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6036"/>
    </p:cViewPr>
  </p:sorterViewPr>
  <p:gridSpacing cx="72006" cy="72006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5" Type="http://schemas.openxmlformats.org/officeDocument/2006/relationships/font" Target="fonts/font6.fntdata"/><Relationship Id="rId34" Type="http://schemas.openxmlformats.org/officeDocument/2006/relationships/font" Target="fonts/font5.fntdata"/><Relationship Id="rId33" Type="http://schemas.openxmlformats.org/officeDocument/2006/relationships/font" Target="fonts/font4.fntdata"/><Relationship Id="rId32" Type="http://schemas.openxmlformats.org/officeDocument/2006/relationships/font" Target="fonts/font3.fntdata"/><Relationship Id="rId31" Type="http://schemas.openxmlformats.org/officeDocument/2006/relationships/font" Target="fonts/font2.fntdata"/><Relationship Id="rId30" Type="http://schemas.openxmlformats.org/officeDocument/2006/relationships/font" Target="fonts/font1.fntdata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>
</file>

<file path=ppt/media/image1.png>
</file>

<file path=ppt/media/image2.wmf>
</file>

<file path=ppt/media/image3.wmf>
</file>

<file path=ppt/media/image4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auto"/>
            <a:fld id="{F9156B2A-344F-470A-8794-D0F1293C889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076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77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0"/>
            <a:r>
              <a:rPr lang="zh-CN" altLang="en-US"/>
              <a:t>第二级</a:t>
            </a:r>
            <a:endParaRPr lang="zh-CN" altLang="en-US"/>
          </a:p>
          <a:p>
            <a:pPr lvl="2" indent="0"/>
            <a:r>
              <a:rPr lang="zh-CN" altLang="en-US"/>
              <a:t>第三级</a:t>
            </a:r>
            <a:endParaRPr lang="zh-CN" altLang="en-US"/>
          </a:p>
          <a:p>
            <a:pPr lvl="3" indent="0"/>
            <a:r>
              <a:rPr lang="zh-CN" altLang="en-US"/>
              <a:t>第四级</a:t>
            </a:r>
            <a:endParaRPr lang="zh-CN" altLang="en-US"/>
          </a:p>
          <a:p>
            <a:pPr lvl="4" indent="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auto"/>
            <a:fld id="{56294094-9A2F-4FCB-AD84-F172657DAB70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50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21506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zh-CN" altLang="en-US" dirty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/>
            </a:fld>
            <a:endParaRPr lang="zh-CN" alt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直角三角形 6"/>
          <p:cNvSpPr/>
          <p:nvPr userDrawn="1"/>
        </p:nvSpPr>
        <p:spPr>
          <a:xfrm rot="18900000" flipH="1">
            <a:off x="-1228725" y="508000"/>
            <a:ext cx="2427288" cy="2427288"/>
          </a:xfrm>
          <a:prstGeom prst="rt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8" name="直角三角形 7"/>
          <p:cNvSpPr/>
          <p:nvPr userDrawn="1"/>
        </p:nvSpPr>
        <p:spPr>
          <a:xfrm rot="18900000" flipH="1">
            <a:off x="-1228725" y="3940175"/>
            <a:ext cx="2427288" cy="2427288"/>
          </a:xfrm>
          <a:prstGeom prst="rt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9" name="直角三角形 8"/>
          <p:cNvSpPr/>
          <p:nvPr userDrawn="1"/>
        </p:nvSpPr>
        <p:spPr>
          <a:xfrm rot="2700000">
            <a:off x="483394" y="2224881"/>
            <a:ext cx="2427288" cy="2425700"/>
          </a:xfrm>
          <a:prstGeom prst="rt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0" name="直角三角形 9"/>
          <p:cNvSpPr/>
          <p:nvPr userDrawn="1"/>
        </p:nvSpPr>
        <p:spPr>
          <a:xfrm rot="2700000" flipV="1">
            <a:off x="487363" y="5656263"/>
            <a:ext cx="2427288" cy="2427288"/>
          </a:xfrm>
          <a:prstGeom prst="rt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7" name="直角三角形 16"/>
          <p:cNvSpPr/>
          <p:nvPr userDrawn="1"/>
        </p:nvSpPr>
        <p:spPr>
          <a:xfrm rot="18900000" flipV="1">
            <a:off x="10998200" y="3929063"/>
            <a:ext cx="2427288" cy="2427288"/>
          </a:xfrm>
          <a:prstGeom prst="rt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8" name="直角三角形 17"/>
          <p:cNvSpPr/>
          <p:nvPr userDrawn="1"/>
        </p:nvSpPr>
        <p:spPr>
          <a:xfrm rot="18900000" flipV="1">
            <a:off x="10998994" y="497681"/>
            <a:ext cx="2425700" cy="2427288"/>
          </a:xfrm>
          <a:prstGeom prst="rt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9" name="直角三角形 18"/>
          <p:cNvSpPr/>
          <p:nvPr userDrawn="1"/>
        </p:nvSpPr>
        <p:spPr>
          <a:xfrm rot="2700000" flipH="1" flipV="1">
            <a:off x="9286875" y="2212975"/>
            <a:ext cx="2427288" cy="2427288"/>
          </a:xfrm>
          <a:prstGeom prst="rt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0" name="直角三角形 19"/>
          <p:cNvSpPr/>
          <p:nvPr userDrawn="1"/>
        </p:nvSpPr>
        <p:spPr>
          <a:xfrm rot="2700000" flipH="1">
            <a:off x="9282906" y="-1218406"/>
            <a:ext cx="2425700" cy="2427288"/>
          </a:xfrm>
          <a:prstGeom prst="rt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auto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p>
            <a:pPr lvl="0" indent="-22860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2860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wmf"/><Relationship Id="rId1" Type="http://schemas.openxmlformats.org/officeDocument/2006/relationships/oleObject" Target="../embeddings/oleObject1.bin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wmf"/><Relationship Id="rId1" Type="http://schemas.openxmlformats.org/officeDocument/2006/relationships/oleObject" Target="../embeddings/oleObject2.bin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wmf"/><Relationship Id="rId1" Type="http://schemas.openxmlformats.org/officeDocument/2006/relationships/oleObject" Target="../embeddings/oleObject3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7" name="文本框 4"/>
          <p:cNvSpPr txBox="1"/>
          <p:nvPr/>
        </p:nvSpPr>
        <p:spPr>
          <a:xfrm>
            <a:off x="1714500" y="2703513"/>
            <a:ext cx="8686800" cy="153193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>
              <a:lnSpc>
                <a:spcPct val="130000"/>
              </a:lnSpc>
            </a:pPr>
            <a:r>
              <a:rPr lang="en-US" altLang="zh-CN" sz="72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PRD2017</a:t>
            </a:r>
            <a:r>
              <a:rPr lang="zh-CN" altLang="zh-CN" sz="72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项目计划</a:t>
            </a:r>
            <a:endParaRPr lang="zh-CN" altLang="zh-CN" sz="72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2462213" y="2635250"/>
            <a:ext cx="7191375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2462213" y="4303713"/>
            <a:ext cx="7191375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图片 3" descr="logoBlac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02250" y="4681538"/>
            <a:ext cx="1585913" cy="164941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969" y="-1781969"/>
            <a:ext cx="873125" cy="44370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等腰三角形 29"/>
          <p:cNvSpPr/>
          <p:nvPr/>
        </p:nvSpPr>
        <p:spPr>
          <a:xfrm rot="5400000" flipV="1">
            <a:off x="9536906" y="-1781969"/>
            <a:ext cx="874713" cy="4435475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3315" name="文本框 2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验收标准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10817225" y="1354138"/>
            <a:ext cx="911225" cy="1125537"/>
            <a:chOff x="3272771" y="3164311"/>
            <a:chExt cx="472326" cy="472326"/>
          </a:xfrm>
        </p:grpSpPr>
        <p:sp>
          <p:nvSpPr>
            <p:cNvPr id="13317" name="Oval 60"/>
            <p:cNvSpPr/>
            <p:nvPr/>
          </p:nvSpPr>
          <p:spPr>
            <a:xfrm>
              <a:off x="3272771" y="3164311"/>
              <a:ext cx="472326" cy="472326"/>
            </a:xfrm>
            <a:prstGeom prst="ellipse">
              <a:avLst/>
            </a:prstGeom>
            <a:noFill/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3318" name="Oval 61"/>
            <p:cNvSpPr/>
            <p:nvPr/>
          </p:nvSpPr>
          <p:spPr>
            <a:xfrm>
              <a:off x="3478602" y="3369058"/>
              <a:ext cx="61749" cy="61749"/>
            </a:xfrm>
            <a:prstGeom prst="ellipse">
              <a:avLst/>
            </a:prstGeom>
            <a:noFill/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3319" name="Oval 62"/>
            <p:cNvSpPr/>
            <p:nvPr/>
          </p:nvSpPr>
          <p:spPr>
            <a:xfrm>
              <a:off x="3416853" y="3451390"/>
              <a:ext cx="41166" cy="41166"/>
            </a:xfrm>
            <a:prstGeom prst="ellipse">
              <a:avLst/>
            </a:prstGeom>
            <a:noFill/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3320" name="Line 63"/>
            <p:cNvSpPr/>
            <p:nvPr/>
          </p:nvSpPr>
          <p:spPr>
            <a:xfrm flipV="1">
              <a:off x="3531684" y="3287809"/>
              <a:ext cx="89915" cy="89915"/>
            </a:xfrm>
            <a:prstGeom prst="line">
              <a:avLst/>
            </a:prstGeom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3321" name="Line 64"/>
            <p:cNvSpPr/>
            <p:nvPr/>
          </p:nvSpPr>
          <p:spPr>
            <a:xfrm flipV="1">
              <a:off x="3458019" y="3421057"/>
              <a:ext cx="30333" cy="30333"/>
            </a:xfrm>
            <a:prstGeom prst="line">
              <a:avLst/>
            </a:prstGeom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3322" name="Freeform 65"/>
            <p:cNvSpPr/>
            <p:nvPr/>
          </p:nvSpPr>
          <p:spPr>
            <a:xfrm>
              <a:off x="3488352" y="3226060"/>
              <a:ext cx="41166" cy="20583"/>
            </a:xfrm>
            <a:custGeom>
              <a:avLst/>
              <a:gdLst/>
              <a:ahLst/>
              <a:cxnLst>
                <a:cxn ang="0">
                  <a:pos x="41166" y="20583"/>
                </a:cxn>
                <a:cxn ang="0">
                  <a:pos x="20583" y="0"/>
                </a:cxn>
                <a:cxn ang="0">
                  <a:pos x="0" y="20583"/>
                </a:cxn>
              </a:cxnLst>
              <a:pathLst>
                <a:path w="38" h="19">
                  <a:moveTo>
                    <a:pt x="38" y="19"/>
                  </a:moveTo>
                  <a:lnTo>
                    <a:pt x="19" y="0"/>
                  </a:lnTo>
                  <a:lnTo>
                    <a:pt x="0" y="19"/>
                  </a:lnTo>
                </a:path>
              </a:pathLst>
            </a:custGeom>
            <a:noFill/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23" name="Freeform 66"/>
            <p:cNvSpPr/>
            <p:nvPr/>
          </p:nvSpPr>
          <p:spPr>
            <a:xfrm>
              <a:off x="3488352" y="3554305"/>
              <a:ext cx="41166" cy="2058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583" y="20583"/>
                </a:cxn>
                <a:cxn ang="0">
                  <a:pos x="41166" y="0"/>
                </a:cxn>
              </a:cxnLst>
              <a:pathLst>
                <a:path w="38" h="19">
                  <a:moveTo>
                    <a:pt x="0" y="0"/>
                  </a:moveTo>
                  <a:lnTo>
                    <a:pt x="19" y="19"/>
                  </a:lnTo>
                  <a:lnTo>
                    <a:pt x="38" y="0"/>
                  </a:lnTo>
                </a:path>
              </a:pathLst>
            </a:custGeom>
            <a:noFill/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24" name="Freeform 67"/>
            <p:cNvSpPr/>
            <p:nvPr/>
          </p:nvSpPr>
          <p:spPr>
            <a:xfrm>
              <a:off x="3662766" y="3379891"/>
              <a:ext cx="20583" cy="41166"/>
            </a:xfrm>
            <a:custGeom>
              <a:avLst/>
              <a:gdLst/>
              <a:ahLst/>
              <a:cxnLst>
                <a:cxn ang="0">
                  <a:pos x="0" y="41166"/>
                </a:cxn>
                <a:cxn ang="0">
                  <a:pos x="20583" y="20583"/>
                </a:cxn>
                <a:cxn ang="0">
                  <a:pos x="0" y="0"/>
                </a:cxn>
              </a:cxnLst>
              <a:pathLst>
                <a:path w="19" h="38">
                  <a:moveTo>
                    <a:pt x="0" y="38"/>
                  </a:moveTo>
                  <a:lnTo>
                    <a:pt x="19" y="19"/>
                  </a:lnTo>
                  <a:lnTo>
                    <a:pt x="0" y="0"/>
                  </a:lnTo>
                </a:path>
              </a:pathLst>
            </a:custGeom>
            <a:noFill/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25" name="Freeform 68"/>
            <p:cNvSpPr/>
            <p:nvPr/>
          </p:nvSpPr>
          <p:spPr>
            <a:xfrm>
              <a:off x="3334521" y="3379891"/>
              <a:ext cx="20583" cy="41166"/>
            </a:xfrm>
            <a:custGeom>
              <a:avLst/>
              <a:gdLst/>
              <a:ahLst/>
              <a:cxnLst>
                <a:cxn ang="0">
                  <a:pos x="20583" y="0"/>
                </a:cxn>
                <a:cxn ang="0">
                  <a:pos x="0" y="20583"/>
                </a:cxn>
                <a:cxn ang="0">
                  <a:pos x="20583" y="41166"/>
                </a:cxn>
              </a:cxnLst>
              <a:pathLst>
                <a:path w="19" h="38">
                  <a:moveTo>
                    <a:pt x="19" y="0"/>
                  </a:moveTo>
                  <a:lnTo>
                    <a:pt x="0" y="19"/>
                  </a:lnTo>
                  <a:lnTo>
                    <a:pt x="19" y="38"/>
                  </a:lnTo>
                </a:path>
              </a:pathLst>
            </a:custGeom>
            <a:noFill/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203325" y="769938"/>
            <a:ext cx="3975100" cy="731838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30000"/>
              </a:lnSpc>
            </a:pPr>
            <a:r>
              <a:rPr lang="zh-CN" altLang="en-US" sz="32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验收标准</a:t>
            </a:r>
            <a:endParaRPr lang="zh-CN" altLang="en-US" sz="32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03325" y="1420813"/>
            <a:ext cx="10406063" cy="5367338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(1)系统验收标准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1) 测试用例不通过数的比例&lt;1%；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2) 功能齐全且不存在导致用户的工作不能完成的错误；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3) 用户界面方面不存在的问题导致用户的工作不能顺利进行的错误；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4) 所有提交的错误、异常都得到改正。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5）良好的用户体验。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(2)文件验收标准 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各个文档都应满足ISO相关标准。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(3)服务验收标准 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按时交付系统，并提供必要的软件安装、环境搭建、用户培训、免费维护一年等服务。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37" name="文本框 13"/>
          <p:cNvSpPr txBox="1"/>
          <p:nvPr/>
        </p:nvSpPr>
        <p:spPr>
          <a:xfrm>
            <a:off x="3619500" y="2854325"/>
            <a:ext cx="4953000" cy="10160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60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Part Two    </a:t>
            </a:r>
            <a:endParaRPr lang="zh-CN" altLang="en-US" sz="60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14338" name="文本框 15"/>
          <p:cNvSpPr txBox="1"/>
          <p:nvPr/>
        </p:nvSpPr>
        <p:spPr>
          <a:xfrm>
            <a:off x="3527425" y="4127500"/>
            <a:ext cx="5137150" cy="10080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60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实施计划</a:t>
            </a:r>
            <a:endParaRPr lang="zh-CN" altLang="en-US" sz="60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14339" name="组合 16"/>
          <p:cNvGrpSpPr>
            <a:grpSpLocks noChangeAspect="1"/>
          </p:cNvGrpSpPr>
          <p:nvPr/>
        </p:nvGrpSpPr>
        <p:grpSpPr>
          <a:xfrm>
            <a:off x="5729288" y="1714500"/>
            <a:ext cx="733425" cy="882650"/>
            <a:chOff x="4524003" y="743096"/>
            <a:chExt cx="393244" cy="473410"/>
          </a:xfrm>
        </p:grpSpPr>
        <p:sp>
          <p:nvSpPr>
            <p:cNvPr id="14340" name="Freeform 24"/>
            <p:cNvSpPr/>
            <p:nvPr/>
          </p:nvSpPr>
          <p:spPr>
            <a:xfrm>
              <a:off x="4688667" y="773429"/>
              <a:ext cx="197164" cy="197164"/>
            </a:xfrm>
            <a:custGeom>
              <a:avLst/>
              <a:gdLst/>
              <a:ahLst/>
              <a:cxnLst>
                <a:cxn ang="0">
                  <a:pos x="56332" y="181997"/>
                </a:cxn>
                <a:cxn ang="0">
                  <a:pos x="0" y="197164"/>
                </a:cxn>
                <a:cxn ang="0">
                  <a:pos x="15166" y="140831"/>
                </a:cxn>
                <a:cxn ang="0">
                  <a:pos x="153831" y="0"/>
                </a:cxn>
                <a:cxn ang="0">
                  <a:pos x="197164" y="43332"/>
                </a:cxn>
                <a:cxn ang="0">
                  <a:pos x="56332" y="181997"/>
                </a:cxn>
              </a:cxnLst>
              <a:pathLst>
                <a:path w="182" h="182">
                  <a:moveTo>
                    <a:pt x="52" y="168"/>
                  </a:moveTo>
                  <a:lnTo>
                    <a:pt x="0" y="182"/>
                  </a:lnTo>
                  <a:lnTo>
                    <a:pt x="14" y="130"/>
                  </a:lnTo>
                  <a:lnTo>
                    <a:pt x="142" y="0"/>
                  </a:lnTo>
                  <a:lnTo>
                    <a:pt x="182" y="40"/>
                  </a:lnTo>
                  <a:lnTo>
                    <a:pt x="52" y="168"/>
                  </a:lnTo>
                  <a:close/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4341" name="Freeform 25"/>
            <p:cNvSpPr/>
            <p:nvPr/>
          </p:nvSpPr>
          <p:spPr>
            <a:xfrm>
              <a:off x="4842498" y="743096"/>
              <a:ext cx="74749" cy="73666"/>
            </a:xfrm>
            <a:custGeom>
              <a:avLst/>
              <a:gdLst/>
              <a:ahLst/>
              <a:cxnLst>
                <a:cxn ang="0">
                  <a:pos x="43818" y="73666"/>
                </a:cxn>
                <a:cxn ang="0">
                  <a:pos x="64438" y="53344"/>
                </a:cxn>
                <a:cxn ang="0">
                  <a:pos x="64438" y="10160"/>
                </a:cxn>
                <a:cxn ang="0">
                  <a:pos x="20620" y="10160"/>
                </a:cxn>
                <a:cxn ang="0">
                  <a:pos x="0" y="30482"/>
                </a:cxn>
              </a:cxnLst>
              <a:pathLst>
                <a:path w="29" h="29">
                  <a:moveTo>
                    <a:pt x="17" y="29"/>
                  </a:moveTo>
                  <a:cubicBezTo>
                    <a:pt x="25" y="21"/>
                    <a:pt x="25" y="21"/>
                    <a:pt x="25" y="21"/>
                  </a:cubicBezTo>
                  <a:cubicBezTo>
                    <a:pt x="29" y="16"/>
                    <a:pt x="29" y="9"/>
                    <a:pt x="25" y="4"/>
                  </a:cubicBezTo>
                  <a:cubicBezTo>
                    <a:pt x="20" y="0"/>
                    <a:pt x="13" y="0"/>
                    <a:pt x="8" y="4"/>
                  </a:cubicBez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4342" name="Freeform 26"/>
            <p:cNvSpPr/>
            <p:nvPr/>
          </p:nvSpPr>
          <p:spPr>
            <a:xfrm>
              <a:off x="4524003" y="745263"/>
              <a:ext cx="389994" cy="471243"/>
            </a:xfrm>
            <a:custGeom>
              <a:avLst/>
              <a:gdLst/>
              <a:ahLst/>
              <a:cxnLst>
                <a:cxn ang="0">
                  <a:pos x="389994" y="102915"/>
                </a:cxn>
                <a:cxn ang="0">
                  <a:pos x="389994" y="471243"/>
                </a:cxn>
                <a:cxn ang="0">
                  <a:pos x="0" y="471243"/>
                </a:cxn>
                <a:cxn ang="0">
                  <a:pos x="0" y="0"/>
                </a:cxn>
                <a:cxn ang="0">
                  <a:pos x="288162" y="0"/>
                </a:cxn>
              </a:cxnLst>
              <a:pathLst>
                <a:path w="360" h="435">
                  <a:moveTo>
                    <a:pt x="360" y="95"/>
                  </a:moveTo>
                  <a:lnTo>
                    <a:pt x="360" y="435"/>
                  </a:lnTo>
                  <a:lnTo>
                    <a:pt x="0" y="435"/>
                  </a:lnTo>
                  <a:lnTo>
                    <a:pt x="0" y="0"/>
                  </a:lnTo>
                  <a:lnTo>
                    <a:pt x="266" y="0"/>
                  </a:lnTo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4343" name="Line 27"/>
            <p:cNvSpPr/>
            <p:nvPr/>
          </p:nvSpPr>
          <p:spPr>
            <a:xfrm>
              <a:off x="4585752" y="848178"/>
              <a:ext cx="174414" cy="0"/>
            </a:xfrm>
            <a:prstGeom prst="line">
              <a:avLst/>
            </a:prstGeom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4344" name="Line 28"/>
            <p:cNvSpPr/>
            <p:nvPr/>
          </p:nvSpPr>
          <p:spPr>
            <a:xfrm>
              <a:off x="4585752" y="909927"/>
              <a:ext cx="112665" cy="0"/>
            </a:xfrm>
            <a:prstGeom prst="line">
              <a:avLst/>
            </a:prstGeom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4345" name="Line 29"/>
            <p:cNvSpPr/>
            <p:nvPr/>
          </p:nvSpPr>
          <p:spPr>
            <a:xfrm>
              <a:off x="4585752" y="970593"/>
              <a:ext cx="61749" cy="0"/>
            </a:xfrm>
            <a:prstGeom prst="line">
              <a:avLst/>
            </a:prstGeom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</p:grpSp>
      <p:sp>
        <p:nvSpPr>
          <p:cNvPr id="13" name="直角三角形 12"/>
          <p:cNvSpPr/>
          <p:nvPr/>
        </p:nvSpPr>
        <p:spPr>
          <a:xfrm rot="13498687">
            <a:off x="-2438400" y="992188"/>
            <a:ext cx="4876800" cy="4875213"/>
          </a:xfrm>
          <a:prstGeom prst="rt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5" name="直角三角形 14"/>
          <p:cNvSpPr/>
          <p:nvPr/>
        </p:nvSpPr>
        <p:spPr>
          <a:xfrm rot="8101313" flipH="1">
            <a:off x="9753600" y="973138"/>
            <a:ext cx="4876800" cy="4875213"/>
          </a:xfrm>
          <a:prstGeom prst="rt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</p:spTree>
  </p:cSld>
  <p:clrMapOvr>
    <a:masterClrMapping/>
  </p:clrMapOvr>
  <p:transition spd="slow">
    <p:split orient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" name="等腰三角形 18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0" name="等腰三角形 19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5363" name="文本框 21"/>
          <p:cNvSpPr txBox="1"/>
          <p:nvPr/>
        </p:nvSpPr>
        <p:spPr>
          <a:xfrm>
            <a:off x="4325938" y="160338"/>
            <a:ext cx="3541712" cy="7683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工作任务分解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584200" y="1096963"/>
          <a:ext cx="11268075" cy="4851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51990"/>
                <a:gridCol w="1985645"/>
                <a:gridCol w="7329170"/>
              </a:tblGrid>
              <a:tr h="2374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日期段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描述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</a:tr>
              <a:tr h="9652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2017-10-23——2017-12-23</a:t>
                      </a:r>
                      <a:endParaRPr lang="en-US" altLang="zh-CN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在到达本阶段结束时会产生本项目的第一个里程碑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――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需求阶段里程碑，里程碑到达有如下标志：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1.《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需求规格说明书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已被开发并得到客户确认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;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14274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设计阶段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2017-12-24——2018-01-06</a:t>
                      </a:r>
                      <a:endParaRPr lang="en-US" altLang="zh-CN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在到达本阶段结束时会产生本项目的第二个里程碑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――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构架阶段里程碑，里程碑到达有如下标志：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数据库设计已被开发并通过评审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;2.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系统技术解决方案已得到确定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;3.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产品和产品组件的设计已得到验证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;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118935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编码阶段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2017-12-31——2018-01-13</a:t>
                      </a:r>
                      <a:endParaRPr lang="en-US" altLang="zh-CN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在到达本阶段结束时会产生本项目的第三个里程碑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――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编码阶段里程碑，里程碑到达有如下标志：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产品已经实现并且通过测试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;2.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用户支持文档已被开发并通过测试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;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96456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部署阶段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2018-01-14——2018-01-20</a:t>
                      </a:r>
                      <a:endParaRPr lang="en-US" altLang="zh-CN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在到达本阶段结束时会产生本项目的第四个里程碑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――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部署阶段里程碑，里程碑到达有如下标志：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产品已被部署到目标组织并且得到客户验收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;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" name="等腰三角形 18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0" name="等腰三角形 19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6387" name="文本框 21"/>
          <p:cNvSpPr txBox="1"/>
          <p:nvPr/>
        </p:nvSpPr>
        <p:spPr>
          <a:xfrm>
            <a:off x="4325938" y="160338"/>
            <a:ext cx="3541712" cy="7683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WBS</a:t>
            </a:r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图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2" name="对象 1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4703445" y="2644775"/>
          <a:ext cx="2023110" cy="13881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showAsIcon="1" r:id="rId1" imgW="971550" imgH="666750" progId="Visio.Drawing.11">
                  <p:embed/>
                </p:oleObj>
              </mc:Choice>
              <mc:Fallback>
                <p:oleObj name="" showAsIcon="1" r:id="rId1" imgW="971550" imgH="666750" progId="Visio.Drawing.11">
                  <p:embed/>
                  <p:pic>
                    <p:nvPicPr>
                      <p:cNvPr id="0" name="图片 102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4703445" y="2644775"/>
                        <a:ext cx="2023110" cy="13881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" name="等腰三角形 18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0" name="等腰三角形 19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7411" name="文本框 21"/>
          <p:cNvSpPr txBox="1"/>
          <p:nvPr/>
        </p:nvSpPr>
        <p:spPr>
          <a:xfrm>
            <a:off x="4325938" y="160338"/>
            <a:ext cx="3541712" cy="7683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OBS</a:t>
            </a:r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图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3" name="对象 2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5446395" y="3186430"/>
          <a:ext cx="1598930" cy="10972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" name="" showAsIcon="1" r:id="rId1" imgW="971550" imgH="666750" progId="Visio.Drawing.11">
                  <p:embed/>
                </p:oleObj>
              </mc:Choice>
              <mc:Fallback>
                <p:oleObj name="" showAsIcon="1" r:id="rId1" imgW="971550" imgH="666750" progId="Visio.Drawing.11">
                  <p:embed/>
                  <p:pic>
                    <p:nvPicPr>
                      <p:cNvPr id="0" name="图片 204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446395" y="3186430"/>
                        <a:ext cx="1598930" cy="10972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" name="等腰三角形 18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0" name="等腰三角形 19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8435" name="文本框 21"/>
          <p:cNvSpPr txBox="1"/>
          <p:nvPr/>
        </p:nvSpPr>
        <p:spPr>
          <a:xfrm>
            <a:off x="4325938" y="160338"/>
            <a:ext cx="3541712" cy="7683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甘特图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2" name="对象 1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4935220" y="2694940"/>
          <a:ext cx="1878330" cy="1289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" name="" showAsIcon="1" r:id="rId1" imgW="971550" imgH="666750" progId="MSProject.Project.9">
                  <p:embed/>
                </p:oleObj>
              </mc:Choice>
              <mc:Fallback>
                <p:oleObj name="" showAsIcon="1" r:id="rId1" imgW="971550" imgH="666750" progId="MSProject.Project.9">
                  <p:embed/>
                  <p:pic>
                    <p:nvPicPr>
                      <p:cNvPr id="0" name="图片 307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4935220" y="2694940"/>
                        <a:ext cx="1878330" cy="1289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" name="等腰三角形 18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0" name="等腰三角形 19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9459" name="文本框 21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预算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sp>
        <p:nvSpPr>
          <p:cNvPr id="19494" name="文本框 2"/>
          <p:cNvSpPr txBox="1"/>
          <p:nvPr/>
        </p:nvSpPr>
        <p:spPr>
          <a:xfrm>
            <a:off x="1905000" y="1076325"/>
            <a:ext cx="6919595" cy="26765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l"/>
            <a:r>
              <a:rPr lang="zh-CN" altLang="en-US" sz="24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人工费用：每小时</a:t>
            </a:r>
            <a:r>
              <a:rPr lang="en-US" altLang="zh-CN" sz="24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30.97</a:t>
            </a:r>
            <a:r>
              <a:rPr lang="zh-CN" altLang="en-US" sz="24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元/人</a:t>
            </a:r>
            <a:endParaRPr lang="zh-CN" altLang="en-US" sz="24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  <a:p>
            <a:pPr algn="l"/>
            <a:endParaRPr lang="zh-CN" altLang="en-US" sz="24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  <a:p>
            <a:pPr algn="l"/>
            <a:r>
              <a:rPr lang="en-US" altLang="zh-CN" sz="24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358*30.97=11087.26</a:t>
            </a:r>
            <a:endParaRPr lang="en-US" altLang="zh-CN" sz="24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  <a:p>
            <a:pPr algn="l"/>
            <a:endParaRPr lang="en-US" altLang="zh-CN" sz="24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  <a:p>
            <a:pPr algn="l"/>
            <a:r>
              <a:rPr lang="zh-CN" altLang="en-US" sz="24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注：因为小组成员都是学生，因此此预算不用作实际用途。</a:t>
            </a:r>
            <a:endParaRPr lang="zh-CN" altLang="en-US" sz="24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  <a:p>
            <a:pPr algn="ctr"/>
            <a:endParaRPr lang="zh-CN" altLang="en-US" sz="24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1" name="文本框 2"/>
          <p:cNvSpPr txBox="1"/>
          <p:nvPr/>
        </p:nvSpPr>
        <p:spPr>
          <a:xfrm>
            <a:off x="3813175" y="2830513"/>
            <a:ext cx="4565650" cy="10160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60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Part Three    </a:t>
            </a:r>
            <a:endParaRPr lang="zh-CN" altLang="en-US" sz="60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20482" name="文本框 3"/>
          <p:cNvSpPr txBox="1"/>
          <p:nvPr/>
        </p:nvSpPr>
        <p:spPr>
          <a:xfrm>
            <a:off x="3460750" y="4105275"/>
            <a:ext cx="5270500" cy="10080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60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支持条件</a:t>
            </a:r>
            <a:endParaRPr lang="zh-CN" altLang="en-US" sz="60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20483" name="组合 5"/>
          <p:cNvGrpSpPr>
            <a:grpSpLocks noChangeAspect="1"/>
          </p:cNvGrpSpPr>
          <p:nvPr/>
        </p:nvGrpSpPr>
        <p:grpSpPr>
          <a:xfrm>
            <a:off x="5641975" y="1690688"/>
            <a:ext cx="908050" cy="881062"/>
            <a:chOff x="852640" y="745263"/>
            <a:chExt cx="472326" cy="471243"/>
          </a:xfrm>
        </p:grpSpPr>
        <p:sp>
          <p:nvSpPr>
            <p:cNvPr id="20484" name="Freeform 48"/>
            <p:cNvSpPr/>
            <p:nvPr/>
          </p:nvSpPr>
          <p:spPr>
            <a:xfrm>
              <a:off x="852640" y="745263"/>
              <a:ext cx="307662" cy="307662"/>
            </a:xfrm>
            <a:custGeom>
              <a:avLst/>
              <a:gdLst/>
              <a:ahLst/>
              <a:cxnLst>
                <a:cxn ang="0">
                  <a:pos x="266640" y="171777"/>
                </a:cxn>
                <a:cxn ang="0">
                  <a:pos x="307662" y="194852"/>
                </a:cxn>
                <a:cxn ang="0">
                  <a:pos x="292278" y="233310"/>
                </a:cxn>
                <a:cxn ang="0">
                  <a:pos x="246129" y="220491"/>
                </a:cxn>
                <a:cxn ang="0">
                  <a:pos x="220491" y="246129"/>
                </a:cxn>
                <a:cxn ang="0">
                  <a:pos x="233310" y="292278"/>
                </a:cxn>
                <a:cxn ang="0">
                  <a:pos x="194852" y="307662"/>
                </a:cxn>
                <a:cxn ang="0">
                  <a:pos x="169214" y="266640"/>
                </a:cxn>
                <a:cxn ang="0">
                  <a:pos x="153831" y="266640"/>
                </a:cxn>
                <a:cxn ang="0">
                  <a:pos x="135884" y="266640"/>
                </a:cxn>
                <a:cxn ang="0">
                  <a:pos x="135884" y="266640"/>
                </a:cxn>
                <a:cxn ang="0">
                  <a:pos x="112809" y="307662"/>
                </a:cxn>
                <a:cxn ang="0">
                  <a:pos x="74351" y="292278"/>
                </a:cxn>
                <a:cxn ang="0">
                  <a:pos x="87170" y="243565"/>
                </a:cxn>
                <a:cxn ang="0">
                  <a:pos x="61532" y="220491"/>
                </a:cxn>
                <a:cxn ang="0">
                  <a:pos x="15383" y="233310"/>
                </a:cxn>
                <a:cxn ang="0">
                  <a:pos x="0" y="194852"/>
                </a:cxn>
                <a:cxn ang="0">
                  <a:pos x="41021" y="169214"/>
                </a:cxn>
                <a:cxn ang="0">
                  <a:pos x="41021" y="153831"/>
                </a:cxn>
                <a:cxn ang="0">
                  <a:pos x="41021" y="135884"/>
                </a:cxn>
                <a:cxn ang="0">
                  <a:pos x="41021" y="135884"/>
                </a:cxn>
                <a:cxn ang="0">
                  <a:pos x="0" y="110245"/>
                </a:cxn>
                <a:cxn ang="0">
                  <a:pos x="15383" y="74351"/>
                </a:cxn>
                <a:cxn ang="0">
                  <a:pos x="61532" y="87170"/>
                </a:cxn>
                <a:cxn ang="0">
                  <a:pos x="87170" y="61532"/>
                </a:cxn>
                <a:cxn ang="0">
                  <a:pos x="74351" y="15383"/>
                </a:cxn>
                <a:cxn ang="0">
                  <a:pos x="112809" y="0"/>
                </a:cxn>
                <a:cxn ang="0">
                  <a:pos x="138447" y="41021"/>
                </a:cxn>
                <a:cxn ang="0">
                  <a:pos x="153831" y="41021"/>
                </a:cxn>
                <a:cxn ang="0">
                  <a:pos x="171777" y="41021"/>
                </a:cxn>
                <a:cxn ang="0">
                  <a:pos x="197416" y="0"/>
                </a:cxn>
                <a:cxn ang="0">
                  <a:pos x="233310" y="15383"/>
                </a:cxn>
                <a:cxn ang="0">
                  <a:pos x="223054" y="61532"/>
                </a:cxn>
                <a:cxn ang="0">
                  <a:pos x="246129" y="87170"/>
                </a:cxn>
                <a:cxn ang="0">
                  <a:pos x="292278" y="74351"/>
                </a:cxn>
                <a:cxn ang="0">
                  <a:pos x="307662" y="112809"/>
                </a:cxn>
                <a:cxn ang="0">
                  <a:pos x="266640" y="138447"/>
                </a:cxn>
                <a:cxn ang="0">
                  <a:pos x="266640" y="153831"/>
                </a:cxn>
                <a:cxn ang="0">
                  <a:pos x="266640" y="171777"/>
                </a:cxn>
              </a:cxnLst>
              <a:pathLst>
                <a:path w="120" h="120">
                  <a:moveTo>
                    <a:pt x="104" y="67"/>
                  </a:moveTo>
                  <a:cubicBezTo>
                    <a:pt x="120" y="76"/>
                    <a:pt x="120" y="76"/>
                    <a:pt x="120" y="76"/>
                  </a:cubicBezTo>
                  <a:cubicBezTo>
                    <a:pt x="114" y="91"/>
                    <a:pt x="114" y="91"/>
                    <a:pt x="114" y="91"/>
                  </a:cubicBezTo>
                  <a:cubicBezTo>
                    <a:pt x="96" y="86"/>
                    <a:pt x="96" y="86"/>
                    <a:pt x="96" y="86"/>
                  </a:cubicBezTo>
                  <a:cubicBezTo>
                    <a:pt x="93" y="90"/>
                    <a:pt x="90" y="93"/>
                    <a:pt x="86" y="96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4" y="104"/>
                    <a:pt x="62" y="104"/>
                    <a:pt x="60" y="104"/>
                  </a:cubicBezTo>
                  <a:cubicBezTo>
                    <a:pt x="58" y="104"/>
                    <a:pt x="56" y="104"/>
                    <a:pt x="53" y="104"/>
                  </a:cubicBezTo>
                  <a:cubicBezTo>
                    <a:pt x="53" y="104"/>
                    <a:pt x="53" y="104"/>
                    <a:pt x="53" y="104"/>
                  </a:cubicBezTo>
                  <a:cubicBezTo>
                    <a:pt x="44" y="120"/>
                    <a:pt x="44" y="120"/>
                    <a:pt x="44" y="120"/>
                  </a:cubicBezTo>
                  <a:cubicBezTo>
                    <a:pt x="29" y="114"/>
                    <a:pt x="29" y="114"/>
                    <a:pt x="29" y="114"/>
                  </a:cubicBezTo>
                  <a:cubicBezTo>
                    <a:pt x="34" y="95"/>
                    <a:pt x="34" y="95"/>
                    <a:pt x="34" y="95"/>
                  </a:cubicBezTo>
                  <a:cubicBezTo>
                    <a:pt x="30" y="93"/>
                    <a:pt x="27" y="89"/>
                    <a:pt x="24" y="86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4"/>
                    <a:pt x="16" y="62"/>
                    <a:pt x="16" y="60"/>
                  </a:cubicBezTo>
                  <a:cubicBezTo>
                    <a:pt x="16" y="57"/>
                    <a:pt x="16" y="55"/>
                    <a:pt x="16" y="53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7" y="30"/>
                    <a:pt x="30" y="27"/>
                    <a:pt x="34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6" y="16"/>
                    <a:pt x="58" y="16"/>
                    <a:pt x="60" y="16"/>
                  </a:cubicBezTo>
                  <a:cubicBezTo>
                    <a:pt x="62" y="16"/>
                    <a:pt x="65" y="16"/>
                    <a:pt x="67" y="16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90" y="27"/>
                    <a:pt x="93" y="30"/>
                    <a:pt x="96" y="34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20" y="44"/>
                    <a:pt x="120" y="44"/>
                    <a:pt x="120" y="4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56"/>
                    <a:pt x="104" y="58"/>
                    <a:pt x="104" y="60"/>
                  </a:cubicBezTo>
                  <a:cubicBezTo>
                    <a:pt x="104" y="62"/>
                    <a:pt x="104" y="64"/>
                    <a:pt x="104" y="67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0485" name="Freeform 49"/>
            <p:cNvSpPr/>
            <p:nvPr/>
          </p:nvSpPr>
          <p:spPr>
            <a:xfrm>
              <a:off x="950139" y="842761"/>
              <a:ext cx="112665" cy="112665"/>
            </a:xfrm>
            <a:custGeom>
              <a:avLst/>
              <a:gdLst/>
              <a:ahLst/>
              <a:cxnLst>
                <a:cxn ang="0">
                  <a:pos x="20484" y="92180"/>
                </a:cxn>
                <a:cxn ang="0">
                  <a:pos x="92180" y="92180"/>
                </a:cxn>
                <a:cxn ang="0">
                  <a:pos x="92180" y="20484"/>
                </a:cxn>
                <a:cxn ang="0">
                  <a:pos x="20484" y="20484"/>
                </a:cxn>
                <a:cxn ang="0">
                  <a:pos x="20484" y="92180"/>
                </a:cxn>
              </a:cxnLst>
              <a:pathLst>
                <a:path w="44" h="44">
                  <a:moveTo>
                    <a:pt x="8" y="36"/>
                  </a:moveTo>
                  <a:cubicBezTo>
                    <a:pt x="16" y="44"/>
                    <a:pt x="28" y="44"/>
                    <a:pt x="36" y="36"/>
                  </a:cubicBezTo>
                  <a:cubicBezTo>
                    <a:pt x="44" y="28"/>
                    <a:pt x="44" y="16"/>
                    <a:pt x="36" y="8"/>
                  </a:cubicBezTo>
                  <a:cubicBezTo>
                    <a:pt x="28" y="0"/>
                    <a:pt x="16" y="0"/>
                    <a:pt x="8" y="8"/>
                  </a:cubicBezTo>
                  <a:cubicBezTo>
                    <a:pt x="0" y="16"/>
                    <a:pt x="0" y="28"/>
                    <a:pt x="8" y="36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0486" name="Freeform 50"/>
            <p:cNvSpPr/>
            <p:nvPr/>
          </p:nvSpPr>
          <p:spPr>
            <a:xfrm>
              <a:off x="1098553" y="991176"/>
              <a:ext cx="226413" cy="225330"/>
            </a:xfrm>
            <a:custGeom>
              <a:avLst/>
              <a:gdLst/>
              <a:ahLst/>
              <a:cxnLst>
                <a:cxn ang="0">
                  <a:pos x="192965" y="92180"/>
                </a:cxn>
                <a:cxn ang="0">
                  <a:pos x="226413" y="97301"/>
                </a:cxn>
                <a:cxn ang="0">
                  <a:pos x="226413" y="125467"/>
                </a:cxn>
                <a:cxn ang="0">
                  <a:pos x="192965" y="130588"/>
                </a:cxn>
                <a:cxn ang="0">
                  <a:pos x="182674" y="153634"/>
                </a:cxn>
                <a:cxn ang="0">
                  <a:pos x="203257" y="181800"/>
                </a:cxn>
                <a:cxn ang="0">
                  <a:pos x="182674" y="202284"/>
                </a:cxn>
                <a:cxn ang="0">
                  <a:pos x="156945" y="181800"/>
                </a:cxn>
                <a:cxn ang="0">
                  <a:pos x="146653" y="186921"/>
                </a:cxn>
                <a:cxn ang="0">
                  <a:pos x="133789" y="192042"/>
                </a:cxn>
                <a:cxn ang="0">
                  <a:pos x="133789" y="192042"/>
                </a:cxn>
                <a:cxn ang="0">
                  <a:pos x="128643" y="225330"/>
                </a:cxn>
                <a:cxn ang="0">
                  <a:pos x="100342" y="225330"/>
                </a:cxn>
                <a:cxn ang="0">
                  <a:pos x="95196" y="192042"/>
                </a:cxn>
                <a:cxn ang="0">
                  <a:pos x="72040" y="181800"/>
                </a:cxn>
                <a:cxn ang="0">
                  <a:pos x="43738" y="202284"/>
                </a:cxn>
                <a:cxn ang="0">
                  <a:pos x="23155" y="181800"/>
                </a:cxn>
                <a:cxn ang="0">
                  <a:pos x="43738" y="153634"/>
                </a:cxn>
                <a:cxn ang="0">
                  <a:pos x="38593" y="143391"/>
                </a:cxn>
                <a:cxn ang="0">
                  <a:pos x="33447" y="130588"/>
                </a:cxn>
                <a:cxn ang="0">
                  <a:pos x="33447" y="130588"/>
                </a:cxn>
                <a:cxn ang="0">
                  <a:pos x="0" y="128028"/>
                </a:cxn>
                <a:cxn ang="0">
                  <a:pos x="0" y="97301"/>
                </a:cxn>
                <a:cxn ang="0">
                  <a:pos x="33447" y="94741"/>
                </a:cxn>
                <a:cxn ang="0">
                  <a:pos x="43738" y="71695"/>
                </a:cxn>
                <a:cxn ang="0">
                  <a:pos x="23155" y="43529"/>
                </a:cxn>
                <a:cxn ang="0">
                  <a:pos x="43738" y="23045"/>
                </a:cxn>
                <a:cxn ang="0">
                  <a:pos x="72040" y="43529"/>
                </a:cxn>
                <a:cxn ang="0">
                  <a:pos x="82332" y="38408"/>
                </a:cxn>
                <a:cxn ang="0">
                  <a:pos x="92623" y="33287"/>
                </a:cxn>
                <a:cxn ang="0">
                  <a:pos x="97769" y="0"/>
                </a:cxn>
                <a:cxn ang="0">
                  <a:pos x="128643" y="0"/>
                </a:cxn>
                <a:cxn ang="0">
                  <a:pos x="131216" y="33287"/>
                </a:cxn>
                <a:cxn ang="0">
                  <a:pos x="154372" y="43529"/>
                </a:cxn>
                <a:cxn ang="0">
                  <a:pos x="182674" y="23045"/>
                </a:cxn>
                <a:cxn ang="0">
                  <a:pos x="203257" y="43529"/>
                </a:cxn>
                <a:cxn ang="0">
                  <a:pos x="182674" y="69135"/>
                </a:cxn>
                <a:cxn ang="0">
                  <a:pos x="187819" y="79377"/>
                </a:cxn>
                <a:cxn ang="0">
                  <a:pos x="192965" y="92180"/>
                </a:cxn>
              </a:cxnLst>
              <a:pathLst>
                <a:path w="88" h="88">
                  <a:moveTo>
                    <a:pt x="75" y="36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88" y="49"/>
                    <a:pt x="88" y="49"/>
                    <a:pt x="88" y="49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4" y="54"/>
                    <a:pt x="73" y="57"/>
                    <a:pt x="71" y="60"/>
                  </a:cubicBezTo>
                  <a:cubicBezTo>
                    <a:pt x="79" y="71"/>
                    <a:pt x="79" y="71"/>
                    <a:pt x="79" y="71"/>
                  </a:cubicBezTo>
                  <a:cubicBezTo>
                    <a:pt x="71" y="79"/>
                    <a:pt x="71" y="79"/>
                    <a:pt x="71" y="79"/>
                  </a:cubicBezTo>
                  <a:cubicBezTo>
                    <a:pt x="61" y="71"/>
                    <a:pt x="61" y="71"/>
                    <a:pt x="61" y="71"/>
                  </a:cubicBezTo>
                  <a:cubicBezTo>
                    <a:pt x="59" y="72"/>
                    <a:pt x="58" y="72"/>
                    <a:pt x="57" y="73"/>
                  </a:cubicBezTo>
                  <a:cubicBezTo>
                    <a:pt x="55" y="74"/>
                    <a:pt x="54" y="74"/>
                    <a:pt x="52" y="75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7" y="75"/>
                    <a:pt x="37" y="75"/>
                    <a:pt x="37" y="75"/>
                  </a:cubicBezTo>
                  <a:cubicBezTo>
                    <a:pt x="34" y="74"/>
                    <a:pt x="31" y="73"/>
                    <a:pt x="28" y="71"/>
                  </a:cubicBezTo>
                  <a:cubicBezTo>
                    <a:pt x="17" y="79"/>
                    <a:pt x="17" y="79"/>
                    <a:pt x="17" y="79"/>
                  </a:cubicBezTo>
                  <a:cubicBezTo>
                    <a:pt x="9" y="71"/>
                    <a:pt x="9" y="71"/>
                    <a:pt x="9" y="71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6" y="59"/>
                    <a:pt x="16" y="58"/>
                    <a:pt x="15" y="56"/>
                  </a:cubicBezTo>
                  <a:cubicBezTo>
                    <a:pt x="14" y="55"/>
                    <a:pt x="14" y="53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4" y="33"/>
                    <a:pt x="15" y="30"/>
                    <a:pt x="17" y="28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9" y="16"/>
                    <a:pt x="30" y="15"/>
                    <a:pt x="32" y="15"/>
                  </a:cubicBezTo>
                  <a:cubicBezTo>
                    <a:pt x="33" y="14"/>
                    <a:pt x="35" y="14"/>
                    <a:pt x="36" y="13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5" y="14"/>
                    <a:pt x="58" y="15"/>
                    <a:pt x="60" y="17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1" y="27"/>
                    <a:pt x="71" y="27"/>
                    <a:pt x="71" y="27"/>
                  </a:cubicBezTo>
                  <a:cubicBezTo>
                    <a:pt x="72" y="29"/>
                    <a:pt x="73" y="30"/>
                    <a:pt x="73" y="31"/>
                  </a:cubicBezTo>
                  <a:cubicBezTo>
                    <a:pt x="74" y="33"/>
                    <a:pt x="74" y="35"/>
                    <a:pt x="75" y="36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0487" name="Freeform 51"/>
            <p:cNvSpPr/>
            <p:nvPr/>
          </p:nvSpPr>
          <p:spPr>
            <a:xfrm>
              <a:off x="1178719" y="1068091"/>
              <a:ext cx="69332" cy="69332"/>
            </a:xfrm>
            <a:custGeom>
              <a:avLst/>
              <a:gdLst/>
              <a:ahLst/>
              <a:cxnLst>
                <a:cxn ang="0">
                  <a:pos x="23110" y="64196"/>
                </a:cxn>
                <a:cxn ang="0">
                  <a:pos x="61628" y="46221"/>
                </a:cxn>
                <a:cxn ang="0">
                  <a:pos x="46221" y="7703"/>
                </a:cxn>
                <a:cxn ang="0">
                  <a:pos x="5135" y="23110"/>
                </a:cxn>
                <a:cxn ang="0">
                  <a:pos x="23110" y="64196"/>
                </a:cxn>
              </a:cxnLst>
              <a:pathLst>
                <a:path w="27" h="27">
                  <a:moveTo>
                    <a:pt x="9" y="25"/>
                  </a:moveTo>
                  <a:cubicBezTo>
                    <a:pt x="15" y="27"/>
                    <a:pt x="22" y="24"/>
                    <a:pt x="24" y="18"/>
                  </a:cubicBezTo>
                  <a:cubicBezTo>
                    <a:pt x="27" y="12"/>
                    <a:pt x="24" y="5"/>
                    <a:pt x="18" y="3"/>
                  </a:cubicBezTo>
                  <a:cubicBezTo>
                    <a:pt x="11" y="0"/>
                    <a:pt x="4" y="3"/>
                    <a:pt x="2" y="9"/>
                  </a:cubicBezTo>
                  <a:cubicBezTo>
                    <a:pt x="0" y="16"/>
                    <a:pt x="3" y="23"/>
                    <a:pt x="9" y="25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11" name="直角三角形 10"/>
          <p:cNvSpPr/>
          <p:nvPr/>
        </p:nvSpPr>
        <p:spPr>
          <a:xfrm rot="13498687">
            <a:off x="-2438400" y="992188"/>
            <a:ext cx="4876800" cy="4875213"/>
          </a:xfrm>
          <a:prstGeom prst="rt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2" name="直角三角形 11"/>
          <p:cNvSpPr/>
          <p:nvPr/>
        </p:nvSpPr>
        <p:spPr>
          <a:xfrm rot="8101313" flipH="1">
            <a:off x="9753600" y="973138"/>
            <a:ext cx="4876800" cy="4875213"/>
          </a:xfrm>
          <a:prstGeom prst="rt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</p:spTree>
  </p:cSld>
  <p:clrMapOvr>
    <a:masterClrMapping/>
  </p:clrMapOvr>
  <p:transition spd="slow">
    <p:split orient="vert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8" name="文本框 67"/>
          <p:cNvSpPr txBox="1"/>
          <p:nvPr/>
        </p:nvSpPr>
        <p:spPr>
          <a:xfrm>
            <a:off x="661988" y="1141413"/>
            <a:ext cx="4054475" cy="6461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>
              <a:lnSpc>
                <a:spcPct val="130000"/>
              </a:lnSpc>
            </a:pPr>
            <a:r>
              <a:rPr lang="zh-CN" altLang="en-US" sz="2800" b="1" dirty="0">
                <a:solidFill>
                  <a:srgbClr val="D84943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需由用户承担的工作</a:t>
            </a:r>
            <a:endParaRPr lang="zh-CN" altLang="en-US" sz="2800" b="1" dirty="0">
              <a:solidFill>
                <a:srgbClr val="D84943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49" name="等腰三角形 48"/>
          <p:cNvSpPr/>
          <p:nvPr/>
        </p:nvSpPr>
        <p:spPr>
          <a:xfrm rot="5400000">
            <a:off x="635794" y="1299369"/>
            <a:ext cx="382588" cy="330200"/>
          </a:xfrm>
          <a:prstGeom prst="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srgbClr val="D84943"/>
              </a:solidFill>
            </a:endParaRPr>
          </a:p>
        </p:txBody>
      </p:sp>
      <p:sp>
        <p:nvSpPr>
          <p:cNvPr id="50" name="等腰三角形 49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51" name="等腰三角形 50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2533" name="文本框 33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支持条件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1116013" y="1787525"/>
          <a:ext cx="9909175" cy="46942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17215"/>
                <a:gridCol w="6791960"/>
              </a:tblGrid>
              <a:tr h="3136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工作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</a:tr>
              <a:tr h="3124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项目开发计划阶段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对发开人员所做的项目开发计划作出批准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2484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需求分析阶段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配合开发人员系统的需求做出详细说明，提出对新系统的业务要求、功能要求、性能要求，最终确认需求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398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概要设计阶段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配合开发人员进行高腰设计，和系统的主要负责人、系统管理员与开发人员座谈帮助开发人员熟悉业务，确认总体设计报告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3916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详细设计阶段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配合开发人员进行详细设计，和系统的主要负责人、系统管理员与开发人员座谈帮助开发人员探讨业务细节，确认详细设计报告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369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编码阶段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无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2484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参与开发人员进行的系统测试，主要是系统功能方面的测试，及时向开发人员作出反馈进行调整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24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验收阶段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对于开发的新系统进行验收，确认开发结果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369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维护阶段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发现系统问题及时记录并反馈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49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8" name="文本框 67"/>
          <p:cNvSpPr txBox="1"/>
          <p:nvPr/>
        </p:nvSpPr>
        <p:spPr>
          <a:xfrm>
            <a:off x="800100" y="1139825"/>
            <a:ext cx="4054475" cy="6508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>
              <a:lnSpc>
                <a:spcPct val="130000"/>
              </a:lnSpc>
            </a:pPr>
            <a:r>
              <a:rPr lang="zh-CN" altLang="en-US" sz="2800" b="1" dirty="0">
                <a:solidFill>
                  <a:srgbClr val="D84943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需由外单位提供的条件</a:t>
            </a:r>
            <a:endParaRPr lang="zh-CN" altLang="en-US" sz="2800" b="1" dirty="0">
              <a:solidFill>
                <a:srgbClr val="D84943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49" name="等腰三角形 48"/>
          <p:cNvSpPr/>
          <p:nvPr/>
        </p:nvSpPr>
        <p:spPr>
          <a:xfrm rot="5400000">
            <a:off x="635794" y="1299369"/>
            <a:ext cx="382588" cy="330200"/>
          </a:xfrm>
          <a:prstGeom prst="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srgbClr val="D84943"/>
              </a:solidFill>
            </a:endParaRPr>
          </a:p>
        </p:txBody>
      </p:sp>
      <p:sp>
        <p:nvSpPr>
          <p:cNvPr id="50" name="等腰三角形 49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51" name="等腰三角形 50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3557" name="文本框 33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支持条件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0" name="表格 -1"/>
          <p:cNvGraphicFramePr/>
          <p:nvPr/>
        </p:nvGraphicFramePr>
        <p:xfrm>
          <a:off x="992188" y="2032000"/>
          <a:ext cx="7240588" cy="40735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77745"/>
                <a:gridCol w="4963160"/>
              </a:tblGrid>
              <a:tr h="58166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阶段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工作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</a:tr>
              <a:tr h="116395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项目开发计划阶段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现有系统的工作流程图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6395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需求分析阶段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确认系统的需求分析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6395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编码测试阶段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提供网站性能的具体数据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49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直角三角形 1"/>
          <p:cNvSpPr/>
          <p:nvPr/>
        </p:nvSpPr>
        <p:spPr>
          <a:xfrm rot="2700000" flipH="1">
            <a:off x="2462213" y="-758825"/>
            <a:ext cx="1527175" cy="1527175"/>
          </a:xfrm>
          <a:prstGeom prst="rt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" name="直角三角形 2"/>
          <p:cNvSpPr/>
          <p:nvPr/>
        </p:nvSpPr>
        <p:spPr>
          <a:xfrm rot="2700000" flipH="1">
            <a:off x="303213" y="-758825"/>
            <a:ext cx="1527175" cy="1527175"/>
          </a:xfrm>
          <a:prstGeom prst="rt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4" name="直角三角形 3"/>
          <p:cNvSpPr/>
          <p:nvPr/>
        </p:nvSpPr>
        <p:spPr>
          <a:xfrm rot="8100000">
            <a:off x="1382713" y="319088"/>
            <a:ext cx="1527175" cy="1525588"/>
          </a:xfrm>
          <a:prstGeom prst="rt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5" name="直角三角形 4"/>
          <p:cNvSpPr/>
          <p:nvPr/>
        </p:nvSpPr>
        <p:spPr>
          <a:xfrm rot="8100000" flipV="1">
            <a:off x="-776287" y="320675"/>
            <a:ext cx="1527175" cy="1527175"/>
          </a:xfrm>
          <a:prstGeom prst="rt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2" name="文本框 11"/>
          <p:cNvSpPr txBox="1"/>
          <p:nvPr/>
        </p:nvSpPr>
        <p:spPr>
          <a:xfrm>
            <a:off x="7620000" y="2428875"/>
            <a:ext cx="601663" cy="8302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48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2</a:t>
            </a:r>
            <a:endParaRPr lang="zh-CN" altLang="en-US" sz="48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921625" y="2493963"/>
            <a:ext cx="3697288" cy="639763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 fontAlgn="auto"/>
            <a:r>
              <a:rPr lang="zh-CN" altLang="en-US" sz="3600" b="1" spc="300" noProof="1" dirty="0" smtClean="0">
                <a:solidFill>
                  <a:srgbClr val="595959"/>
                </a:solidFill>
                <a:latin typeface="+mn-ea"/>
                <a:ea typeface="+mn-ea"/>
                <a:cs typeface="+mn-cs"/>
              </a:rPr>
              <a:t>实施计划</a:t>
            </a:r>
            <a:endParaRPr lang="zh-CN" altLang="en-US" sz="3600" b="1" spc="300" noProof="1" dirty="0" smtClean="0">
              <a:solidFill>
                <a:srgbClr val="595959"/>
              </a:solidFill>
              <a:latin typeface="+mn-ea"/>
            </a:endParaRPr>
          </a:p>
        </p:txBody>
      </p:sp>
      <p:sp>
        <p:nvSpPr>
          <p:cNvPr id="14" name="等腰三角形 13"/>
          <p:cNvSpPr/>
          <p:nvPr/>
        </p:nvSpPr>
        <p:spPr>
          <a:xfrm rot="5400000">
            <a:off x="6754019" y="2482056"/>
            <a:ext cx="769938" cy="6635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5" name="文本框 14"/>
          <p:cNvSpPr txBox="1"/>
          <p:nvPr/>
        </p:nvSpPr>
        <p:spPr>
          <a:xfrm>
            <a:off x="1800225" y="2398713"/>
            <a:ext cx="601663" cy="83026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48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1</a:t>
            </a:r>
            <a:endParaRPr lang="zh-CN" altLang="en-US" sz="48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265363" y="2449513"/>
            <a:ext cx="3282950" cy="639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/>
            <a:r>
              <a:rPr lang="zh-CN" altLang="en-US" sz="3600" b="1" spc="300" noProof="1" dirty="0" smtClean="0">
                <a:solidFill>
                  <a:srgbClr val="595959"/>
                </a:solidFill>
                <a:latin typeface="+mn-ea"/>
                <a:ea typeface="+mn-ea"/>
                <a:cs typeface="+mn-cs"/>
              </a:rPr>
              <a:t>项目概述 </a:t>
            </a:r>
            <a:endParaRPr lang="zh-CN" altLang="en-US" sz="3600" b="1" spc="300" noProof="1" dirty="0" smtClean="0">
              <a:solidFill>
                <a:srgbClr val="595959"/>
              </a:solidFill>
              <a:latin typeface="+mn-ea"/>
            </a:endParaRPr>
          </a:p>
        </p:txBody>
      </p:sp>
      <p:sp>
        <p:nvSpPr>
          <p:cNvPr id="17" name="等腰三角形 16"/>
          <p:cNvSpPr/>
          <p:nvPr/>
        </p:nvSpPr>
        <p:spPr>
          <a:xfrm rot="5400000">
            <a:off x="927100" y="2481263"/>
            <a:ext cx="769938" cy="6651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8" name="文本框 17"/>
          <p:cNvSpPr txBox="1"/>
          <p:nvPr/>
        </p:nvSpPr>
        <p:spPr>
          <a:xfrm>
            <a:off x="2290763" y="4708525"/>
            <a:ext cx="3232150" cy="639763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 fontAlgn="auto"/>
            <a:r>
              <a:rPr lang="zh-CN" altLang="en-US" sz="3600" b="1" spc="300" noProof="1" dirty="0" smtClean="0">
                <a:solidFill>
                  <a:srgbClr val="595959"/>
                </a:solidFill>
                <a:latin typeface="+mn-ea"/>
                <a:ea typeface="+mn-ea"/>
                <a:cs typeface="+mn-cs"/>
              </a:rPr>
              <a:t>支持条件</a:t>
            </a:r>
            <a:endParaRPr lang="en-US" altLang="zh-CN" sz="3600" b="1" spc="300" noProof="1" dirty="0" smtClean="0">
              <a:solidFill>
                <a:srgbClr val="595959"/>
              </a:solidFill>
              <a:latin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800225" y="4597400"/>
            <a:ext cx="601663" cy="8302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48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3</a:t>
            </a:r>
            <a:endParaRPr lang="zh-CN" altLang="en-US" sz="48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20" name="等腰三角形 19"/>
          <p:cNvSpPr/>
          <p:nvPr/>
        </p:nvSpPr>
        <p:spPr>
          <a:xfrm rot="5400000">
            <a:off x="927100" y="4695825"/>
            <a:ext cx="769938" cy="665163"/>
          </a:xfrm>
          <a:prstGeom prst="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1" name="文本框 20"/>
          <p:cNvSpPr txBox="1"/>
          <p:nvPr/>
        </p:nvSpPr>
        <p:spPr>
          <a:xfrm>
            <a:off x="7702550" y="4613275"/>
            <a:ext cx="601663" cy="8302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48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4</a:t>
            </a:r>
            <a:endParaRPr lang="zh-CN" altLang="en-US" sz="48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183563" y="4708525"/>
            <a:ext cx="3224213" cy="639763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 fontAlgn="auto"/>
            <a:r>
              <a:rPr lang="zh-CN" altLang="en-US" sz="3600" b="1" spc="300" noProof="1" dirty="0" smtClean="0">
                <a:solidFill>
                  <a:srgbClr val="595959"/>
                </a:solidFill>
                <a:latin typeface="+mn-ea"/>
                <a:ea typeface="+mn-ea"/>
                <a:cs typeface="+mn-cs"/>
              </a:rPr>
              <a:t>专题计划要点</a:t>
            </a:r>
            <a:endParaRPr lang="zh-CN" altLang="en-US" sz="3600" b="1" spc="300" noProof="1" dirty="0" smtClean="0">
              <a:solidFill>
                <a:srgbClr val="595959"/>
              </a:solidFill>
              <a:latin typeface="+mn-ea"/>
            </a:endParaRPr>
          </a:p>
        </p:txBody>
      </p:sp>
      <p:sp>
        <p:nvSpPr>
          <p:cNvPr id="23" name="等腰三角形 22"/>
          <p:cNvSpPr/>
          <p:nvPr/>
        </p:nvSpPr>
        <p:spPr>
          <a:xfrm rot="5400000">
            <a:off x="6763544" y="4696619"/>
            <a:ext cx="769938" cy="663575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8" name="直角三角形 27"/>
          <p:cNvSpPr/>
          <p:nvPr/>
        </p:nvSpPr>
        <p:spPr>
          <a:xfrm rot="18900000">
            <a:off x="8203406" y="-773906"/>
            <a:ext cx="1525588" cy="1527175"/>
          </a:xfrm>
          <a:prstGeom prst="rt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9" name="直角三角形 28"/>
          <p:cNvSpPr/>
          <p:nvPr/>
        </p:nvSpPr>
        <p:spPr>
          <a:xfrm rot="18900000">
            <a:off x="10362406" y="-773906"/>
            <a:ext cx="1525588" cy="1527175"/>
          </a:xfrm>
          <a:prstGeom prst="rt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直角三角形 29"/>
          <p:cNvSpPr/>
          <p:nvPr/>
        </p:nvSpPr>
        <p:spPr>
          <a:xfrm rot="13500000" flipH="1">
            <a:off x="9282113" y="303213"/>
            <a:ext cx="1527175" cy="1527175"/>
          </a:xfrm>
          <a:prstGeom prst="rt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1" name="直角三角形 30"/>
          <p:cNvSpPr/>
          <p:nvPr/>
        </p:nvSpPr>
        <p:spPr>
          <a:xfrm rot="13500000" flipH="1" flipV="1">
            <a:off x="11441113" y="306388"/>
            <a:ext cx="1527175" cy="1527175"/>
          </a:xfrm>
          <a:prstGeom prst="rt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4" name="文本框 23"/>
          <p:cNvSpPr txBox="1"/>
          <p:nvPr/>
        </p:nvSpPr>
        <p:spPr>
          <a:xfrm>
            <a:off x="5165725" y="157163"/>
            <a:ext cx="1860550" cy="825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/>
            <a:r>
              <a:rPr lang="zh-CN" altLang="en-US" sz="4800" spc="600" noProof="1" dirty="0" smtClean="0">
                <a:solidFill>
                  <a:srgbClr val="595959"/>
                </a:solidFill>
                <a:latin typeface="+mj-ea"/>
                <a:ea typeface="+mj-ea"/>
                <a:cs typeface="+mn-cs"/>
              </a:rPr>
              <a:t>目录</a:t>
            </a:r>
            <a:endParaRPr lang="zh-CN" altLang="en-US" sz="4800" spc="600" noProof="1" dirty="0" smtClean="0">
              <a:solidFill>
                <a:srgbClr val="595959"/>
              </a:solidFill>
              <a:latin typeface="+mj-ea"/>
              <a:ea typeface="+mj-ea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4068763" y="574675"/>
            <a:ext cx="1187450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6935788" y="573088"/>
            <a:ext cx="1187450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12" grpId="0"/>
      <p:bldP spid="13" grpId="0"/>
      <p:bldP spid="14" grpId="0" animBg="1"/>
      <p:bldP spid="15" grpId="0"/>
      <p:bldP spid="16" grpId="0"/>
      <p:bldP spid="17" grpId="0" animBg="1"/>
      <p:bldP spid="18" grpId="0"/>
      <p:bldP spid="19" grpId="0"/>
      <p:bldP spid="20" grpId="0" animBg="1"/>
      <p:bldP spid="21" grpId="0"/>
      <p:bldP spid="22" grpId="0"/>
      <p:bldP spid="23" grpId="0" animBg="1"/>
      <p:bldP spid="28" grpId="0" animBg="1"/>
      <p:bldP spid="29" grpId="0" animBg="1"/>
      <p:bldP spid="30" grpId="0" animBg="1"/>
      <p:bldP spid="3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4577" name="文本框 13"/>
          <p:cNvSpPr txBox="1"/>
          <p:nvPr/>
        </p:nvSpPr>
        <p:spPr>
          <a:xfrm>
            <a:off x="3268663" y="2851150"/>
            <a:ext cx="5654675" cy="10160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60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Part Four    </a:t>
            </a:r>
            <a:endParaRPr lang="zh-CN" altLang="en-US" sz="60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24578" name="文本框 14"/>
          <p:cNvSpPr txBox="1"/>
          <p:nvPr/>
        </p:nvSpPr>
        <p:spPr>
          <a:xfrm>
            <a:off x="3527425" y="4127500"/>
            <a:ext cx="5137150" cy="10080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60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专题计划要点</a:t>
            </a:r>
            <a:endParaRPr lang="zh-CN" altLang="en-US" sz="60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24579" name="组合 15"/>
          <p:cNvGrpSpPr>
            <a:grpSpLocks noChangeAspect="1"/>
          </p:cNvGrpSpPr>
          <p:nvPr/>
        </p:nvGrpSpPr>
        <p:grpSpPr>
          <a:xfrm>
            <a:off x="5657850" y="1714500"/>
            <a:ext cx="876300" cy="874713"/>
            <a:chOff x="8146929" y="3160395"/>
            <a:chExt cx="477656" cy="477657"/>
          </a:xfrm>
        </p:grpSpPr>
        <p:sp>
          <p:nvSpPr>
            <p:cNvPr id="24580" name="Rectangle 211"/>
            <p:cNvSpPr/>
            <p:nvPr/>
          </p:nvSpPr>
          <p:spPr>
            <a:xfrm>
              <a:off x="8167744" y="3575605"/>
              <a:ext cx="62446" cy="62446"/>
            </a:xfrm>
            <a:prstGeom prst="rect">
              <a:avLst/>
            </a:pr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24581" name="Rectangle 212"/>
            <p:cNvSpPr/>
            <p:nvPr/>
          </p:nvSpPr>
          <p:spPr>
            <a:xfrm>
              <a:off x="8292636" y="3492344"/>
              <a:ext cx="62446" cy="145707"/>
            </a:xfrm>
            <a:prstGeom prst="rect">
              <a:avLst/>
            </a:pr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24582" name="Rectangle 213"/>
            <p:cNvSpPr/>
            <p:nvPr/>
          </p:nvSpPr>
          <p:spPr>
            <a:xfrm>
              <a:off x="8417528" y="3389363"/>
              <a:ext cx="61350" cy="248688"/>
            </a:xfrm>
            <a:prstGeom prst="rect">
              <a:avLst/>
            </a:pr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24583" name="Rectangle 214"/>
            <p:cNvSpPr/>
            <p:nvPr/>
          </p:nvSpPr>
          <p:spPr>
            <a:xfrm>
              <a:off x="8541324" y="3285287"/>
              <a:ext cx="62446" cy="352765"/>
            </a:xfrm>
            <a:prstGeom prst="rect">
              <a:avLst/>
            </a:pr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24584" name="Line 215"/>
            <p:cNvSpPr/>
            <p:nvPr/>
          </p:nvSpPr>
          <p:spPr>
            <a:xfrm flipH="1">
              <a:off x="8146929" y="3638051"/>
              <a:ext cx="477656" cy="0"/>
            </a:xfrm>
            <a:prstGeom prst="line">
              <a:avLst/>
            </a:prstGeom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24585" name="Line 216"/>
            <p:cNvSpPr/>
            <p:nvPr/>
          </p:nvSpPr>
          <p:spPr>
            <a:xfrm flipH="1">
              <a:off x="8167744" y="3160395"/>
              <a:ext cx="436026" cy="373580"/>
            </a:xfrm>
            <a:prstGeom prst="line">
              <a:avLst/>
            </a:prstGeom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24586" name="Freeform 217"/>
            <p:cNvSpPr/>
            <p:nvPr/>
          </p:nvSpPr>
          <p:spPr>
            <a:xfrm>
              <a:off x="8541324" y="3160395"/>
              <a:ext cx="62446" cy="6244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2446" y="0"/>
                </a:cxn>
                <a:cxn ang="0">
                  <a:pos x="62446" y="62446"/>
                </a:cxn>
              </a:cxnLst>
              <a:pathLst>
                <a:path w="57" h="57">
                  <a:moveTo>
                    <a:pt x="0" y="0"/>
                  </a:moveTo>
                  <a:lnTo>
                    <a:pt x="57" y="0"/>
                  </a:lnTo>
                  <a:lnTo>
                    <a:pt x="57" y="57"/>
                  </a:lnTo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24" name="直角三角形 23"/>
          <p:cNvSpPr/>
          <p:nvPr/>
        </p:nvSpPr>
        <p:spPr>
          <a:xfrm rot="13498687">
            <a:off x="-2438400" y="992188"/>
            <a:ext cx="4876800" cy="4875213"/>
          </a:xfrm>
          <a:prstGeom prst="rt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5" name="直角三角形 24"/>
          <p:cNvSpPr/>
          <p:nvPr/>
        </p:nvSpPr>
        <p:spPr>
          <a:xfrm rot="8101313" flipH="1">
            <a:off x="9753600" y="973138"/>
            <a:ext cx="4876800" cy="4875213"/>
          </a:xfrm>
          <a:prstGeom prst="rt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</p:spTree>
  </p:cSld>
  <p:clrMapOvr>
    <a:masterClrMapping/>
  </p:clrMapOvr>
  <p:transition spd="slow">
    <p:split orient="vert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" name="等腰三角形 2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40" name="文本框 39"/>
          <p:cNvSpPr txBox="1"/>
          <p:nvPr/>
        </p:nvSpPr>
        <p:spPr>
          <a:xfrm>
            <a:off x="1157288" y="1138238"/>
            <a:ext cx="2451100" cy="56673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rgbClr val="3EA9D3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质量方针</a:t>
            </a:r>
            <a:endParaRPr lang="zh-CN" altLang="en-US" sz="2400" b="1" dirty="0">
              <a:solidFill>
                <a:srgbClr val="3EA9D3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42" name="等腰三角形 41"/>
          <p:cNvSpPr/>
          <p:nvPr/>
        </p:nvSpPr>
        <p:spPr>
          <a:xfrm rot="5400000">
            <a:off x="885031" y="1159669"/>
            <a:ext cx="292100" cy="252413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5605" name="文本框 28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质量保证计划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904875" y="1803400"/>
            <a:ext cx="5713413" cy="1189038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fontAlgn="auto"/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通过严格和规范的过程管理、文档化的流程开发，提高生产效率，为客户提供稳定、易用和符合要求的产品系列。</a:t>
            </a:r>
            <a:endParaRPr lang="zh-CN" altLang="en-US" sz="2400" b="0" noProof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57288" y="2992438"/>
            <a:ext cx="2451100" cy="56673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rgbClr val="3EA9D3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标准与规范</a:t>
            </a:r>
            <a:endParaRPr lang="zh-CN" altLang="en-US" sz="2400" b="1" dirty="0">
              <a:solidFill>
                <a:srgbClr val="3EA9D3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30" name="等腰三角形 29"/>
          <p:cNvSpPr/>
          <p:nvPr/>
        </p:nvSpPr>
        <p:spPr>
          <a:xfrm rot="5400000">
            <a:off x="885031" y="3012281"/>
            <a:ext cx="292100" cy="252413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sp>
        <p:nvSpPr>
          <p:cNvPr id="31" name="文本框 30"/>
          <p:cNvSpPr txBox="1"/>
          <p:nvPr/>
        </p:nvSpPr>
        <p:spPr>
          <a:xfrm>
            <a:off x="1157288" y="3559175"/>
            <a:ext cx="8920163" cy="26511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266700" fontAlgn="auto"/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在质量方面，需遵循的标准和规范包括：</a:t>
            </a:r>
            <a:endParaRPr lang="zh-CN" altLang="en-US" sz="2400" b="0" noProof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fontAlgn="auto"/>
            <a:r>
              <a:rPr lang="en-US" altLang="zh-CN" sz="2400" b="0" noProof="1">
                <a:latin typeface="Wingdings" panose="05000000000000000000" charset="0"/>
                <a:ea typeface="Wingdings" panose="05000000000000000000" charset="0"/>
                <a:cs typeface="Wingdings" panose="05000000000000000000" charset="0"/>
              </a:rPr>
              <a:t>Ø 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《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质量管理体系标准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》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GB/T 19001-2000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），</a:t>
            </a:r>
            <a:r>
              <a:rPr lang="en-US" altLang="zh-CN" sz="2400" b="0" noProof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rPr>
              <a:t>2000-12-18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，国家质量监督局；</a:t>
            </a:r>
            <a:endParaRPr lang="zh-CN" altLang="en-US" sz="2400" b="0" noProof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fontAlgn="auto"/>
            <a:r>
              <a:rPr lang="en-US" altLang="zh-CN" sz="2400" b="0" noProof="1">
                <a:latin typeface="Wingdings" panose="05000000000000000000" charset="0"/>
                <a:ea typeface="Wingdings" panose="05000000000000000000" charset="0"/>
                <a:cs typeface="Wingdings" panose="05000000000000000000" charset="0"/>
              </a:rPr>
              <a:t>Ø 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《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计算机软件产品开发文档编辑制指南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》(GB/T 8567-88),1988-7-1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，国际质量技术监督局；</a:t>
            </a:r>
            <a:endParaRPr lang="zh-CN" altLang="en-US" sz="2400" b="0" noProof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fontAlgn="auto"/>
            <a:r>
              <a:rPr lang="en-US" altLang="zh-CN" sz="2400" b="0" noProof="1">
                <a:latin typeface="Wingdings" panose="05000000000000000000" charset="0"/>
                <a:ea typeface="Wingdings" panose="05000000000000000000" charset="0"/>
                <a:cs typeface="Wingdings" panose="05000000000000000000" charset="0"/>
              </a:rPr>
              <a:t>Ø 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《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计算机软件质量保证计划规范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》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GB/T 12504-1990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）， </a:t>
            </a:r>
            <a:r>
              <a:rPr lang="en-US" altLang="zh-CN" sz="2400" b="0" noProof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rPr>
              <a:t>1990-11-15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 国家质量技术监督局；</a:t>
            </a:r>
            <a:endParaRPr lang="zh-CN" altLang="en-US" sz="2400" b="0" noProof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2" grpId="0" bldLvl="0" animBg="1"/>
      <p:bldP spid="5" grpId="0"/>
      <p:bldP spid="30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" name="等腰三角形 2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40" name="文本框 39"/>
          <p:cNvSpPr txBox="1"/>
          <p:nvPr/>
        </p:nvSpPr>
        <p:spPr>
          <a:xfrm>
            <a:off x="1228725" y="1138238"/>
            <a:ext cx="2451100" cy="5715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rgbClr val="3EA9D3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角色与职责</a:t>
            </a:r>
            <a:endParaRPr lang="zh-CN" altLang="en-US" sz="2400" b="1" dirty="0">
              <a:solidFill>
                <a:srgbClr val="3EA9D3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42" name="等腰三角形 41"/>
          <p:cNvSpPr/>
          <p:nvPr/>
        </p:nvSpPr>
        <p:spPr>
          <a:xfrm rot="5400000">
            <a:off x="885031" y="1159669"/>
            <a:ext cx="292100" cy="252413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6629" name="文本框 28"/>
          <p:cNvSpPr txBox="1"/>
          <p:nvPr/>
        </p:nvSpPr>
        <p:spPr>
          <a:xfrm>
            <a:off x="4325938" y="160338"/>
            <a:ext cx="3541712" cy="7683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  <a:sym typeface="方正兰亭纤黑_GBK" panose="02000000000000000000" charset="0"/>
              </a:rPr>
              <a:t>配置管理计划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0" name="表格 -1"/>
          <p:cNvGraphicFramePr/>
          <p:nvPr/>
        </p:nvGraphicFramePr>
        <p:xfrm>
          <a:off x="1228725" y="1982788"/>
          <a:ext cx="8201025" cy="331311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32405"/>
                <a:gridCol w="2732405"/>
                <a:gridCol w="2735580"/>
              </a:tblGrid>
              <a:tr h="4140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角色</a:t>
                      </a:r>
                      <a:endParaRPr lang="zh-CN" altLang="en-US" sz="24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EBEBE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参与者</a:t>
                      </a:r>
                      <a:endParaRPr lang="zh-CN" altLang="en-US" sz="24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EBEBE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职责</a:t>
                      </a:r>
                      <a:endParaRPr lang="zh-CN" altLang="en-US" sz="24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EBEBE"/>
                    </a:solidFill>
                  </a:tcPr>
                </a:tc>
              </a:tr>
              <a:tr h="8286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管理代表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许佳俊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负责此软件项目使用的管理组织工作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2426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管理成员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许佳俊、徐柯杰、黄玉钱、何宇晨、杜潇天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负责项目的制作、设计、实现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2804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验收代表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杨枨老师、侯宏仑老师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负责项目验收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2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649" name="文本框 9"/>
          <p:cNvSpPr txBox="1"/>
          <p:nvPr/>
        </p:nvSpPr>
        <p:spPr>
          <a:xfrm>
            <a:off x="2554288" y="2087563"/>
            <a:ext cx="7083425" cy="23939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>
              <a:lnSpc>
                <a:spcPct val="130000"/>
              </a:lnSpc>
            </a:pPr>
            <a:r>
              <a:rPr lang="zh-CN" altLang="en-US" sz="115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谢谢观看</a:t>
            </a:r>
            <a:endParaRPr lang="zh-CN" altLang="en-US" sz="115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27650" name="组合 11"/>
          <p:cNvGrpSpPr/>
          <p:nvPr/>
        </p:nvGrpSpPr>
        <p:grpSpPr>
          <a:xfrm>
            <a:off x="4454525" y="4776788"/>
            <a:ext cx="3282950" cy="592137"/>
            <a:chOff x="6982202" y="4594288"/>
            <a:chExt cx="4892620" cy="883493"/>
          </a:xfrm>
        </p:grpSpPr>
        <p:grpSp>
          <p:nvGrpSpPr>
            <p:cNvPr id="27651" name="组合 12"/>
            <p:cNvGrpSpPr/>
            <p:nvPr/>
          </p:nvGrpSpPr>
          <p:grpSpPr>
            <a:xfrm>
              <a:off x="6982202" y="4594288"/>
              <a:ext cx="893649" cy="883493"/>
              <a:chOff x="3203179" y="5149027"/>
              <a:chExt cx="476660" cy="471243"/>
            </a:xfrm>
          </p:grpSpPr>
          <p:sp>
            <p:nvSpPr>
              <p:cNvPr id="27652" name="Freeform 52"/>
              <p:cNvSpPr/>
              <p:nvPr/>
            </p:nvSpPr>
            <p:spPr>
              <a:xfrm>
                <a:off x="3203179" y="5149027"/>
                <a:ext cx="476660" cy="289246"/>
              </a:xfrm>
              <a:custGeom>
                <a:avLst/>
                <a:gdLst/>
                <a:ahLst/>
                <a:cxnLst>
                  <a:cxn ang="0">
                    <a:pos x="238330" y="89589"/>
                  </a:cxn>
                  <a:cxn ang="0">
                    <a:pos x="422843" y="276447"/>
                  </a:cxn>
                  <a:cxn ang="0">
                    <a:pos x="466409" y="276447"/>
                  </a:cxn>
                  <a:cxn ang="0">
                    <a:pos x="466409" y="232932"/>
                  </a:cxn>
                  <a:cxn ang="0">
                    <a:pos x="238330" y="0"/>
                  </a:cxn>
                  <a:cxn ang="0">
                    <a:pos x="12813" y="232932"/>
                  </a:cxn>
                  <a:cxn ang="0">
                    <a:pos x="12813" y="276447"/>
                  </a:cxn>
                  <a:cxn ang="0">
                    <a:pos x="56379" y="276447"/>
                  </a:cxn>
                  <a:cxn ang="0">
                    <a:pos x="238330" y="89589"/>
                  </a:cxn>
                </a:cxnLst>
                <a:pathLst>
                  <a:path w="186" h="113">
                    <a:moveTo>
                      <a:pt x="93" y="35"/>
                    </a:moveTo>
                    <a:cubicBezTo>
                      <a:pt x="165" y="108"/>
                      <a:pt x="165" y="108"/>
                      <a:pt x="165" y="108"/>
                    </a:cubicBezTo>
                    <a:cubicBezTo>
                      <a:pt x="169" y="113"/>
                      <a:pt x="177" y="113"/>
                      <a:pt x="182" y="108"/>
                    </a:cubicBezTo>
                    <a:cubicBezTo>
                      <a:pt x="186" y="103"/>
                      <a:pt x="186" y="96"/>
                      <a:pt x="182" y="9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5" y="91"/>
                      <a:pt x="5" y="91"/>
                      <a:pt x="5" y="91"/>
                    </a:cubicBezTo>
                    <a:cubicBezTo>
                      <a:pt x="0" y="96"/>
                      <a:pt x="0" y="103"/>
                      <a:pt x="5" y="108"/>
                    </a:cubicBezTo>
                    <a:cubicBezTo>
                      <a:pt x="9" y="113"/>
                      <a:pt x="17" y="113"/>
                      <a:pt x="22" y="108"/>
                    </a:cubicBezTo>
                    <a:lnTo>
                      <a:pt x="93" y="35"/>
                    </a:lnTo>
                    <a:close/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7653" name="Freeform 53"/>
              <p:cNvSpPr/>
              <p:nvPr/>
            </p:nvSpPr>
            <p:spPr>
              <a:xfrm>
                <a:off x="3267095" y="5418773"/>
                <a:ext cx="348828" cy="20149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201497"/>
                  </a:cxn>
                  <a:cxn ang="0">
                    <a:pos x="123498" y="201497"/>
                  </a:cxn>
                  <a:cxn ang="0">
                    <a:pos x="123498" y="58499"/>
                  </a:cxn>
                  <a:cxn ang="0">
                    <a:pos x="225329" y="58499"/>
                  </a:cxn>
                  <a:cxn ang="0">
                    <a:pos x="225329" y="201497"/>
                  </a:cxn>
                  <a:cxn ang="0">
                    <a:pos x="348828" y="201497"/>
                  </a:cxn>
                  <a:cxn ang="0">
                    <a:pos x="348828" y="0"/>
                  </a:cxn>
                </a:cxnLst>
                <a:pathLst>
                  <a:path w="322" h="186">
                    <a:moveTo>
                      <a:pt x="0" y="0"/>
                    </a:moveTo>
                    <a:lnTo>
                      <a:pt x="0" y="186"/>
                    </a:lnTo>
                    <a:lnTo>
                      <a:pt x="114" y="186"/>
                    </a:lnTo>
                    <a:lnTo>
                      <a:pt x="114" y="54"/>
                    </a:lnTo>
                    <a:lnTo>
                      <a:pt x="208" y="54"/>
                    </a:lnTo>
                    <a:lnTo>
                      <a:pt x="208" y="186"/>
                    </a:lnTo>
                    <a:lnTo>
                      <a:pt x="322" y="186"/>
                    </a:lnTo>
                    <a:lnTo>
                      <a:pt x="322" y="0"/>
                    </a:lnTo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</p:grpSp>
        <p:grpSp>
          <p:nvGrpSpPr>
            <p:cNvPr id="27654" name="组合 13"/>
            <p:cNvGrpSpPr>
              <a:grpSpLocks noChangeAspect="1"/>
            </p:cNvGrpSpPr>
            <p:nvPr/>
          </p:nvGrpSpPr>
          <p:grpSpPr>
            <a:xfrm>
              <a:off x="8370711" y="4595781"/>
              <a:ext cx="732644" cy="882000"/>
              <a:chOff x="4524003" y="743096"/>
              <a:chExt cx="393244" cy="473410"/>
            </a:xfrm>
          </p:grpSpPr>
          <p:sp>
            <p:nvSpPr>
              <p:cNvPr id="27655" name="Freeform 24"/>
              <p:cNvSpPr/>
              <p:nvPr/>
            </p:nvSpPr>
            <p:spPr>
              <a:xfrm>
                <a:off x="4688667" y="773429"/>
                <a:ext cx="197164" cy="197164"/>
              </a:xfrm>
              <a:custGeom>
                <a:avLst/>
                <a:gdLst/>
                <a:ahLst/>
                <a:cxnLst>
                  <a:cxn ang="0">
                    <a:pos x="56332" y="181997"/>
                  </a:cxn>
                  <a:cxn ang="0">
                    <a:pos x="0" y="197164"/>
                  </a:cxn>
                  <a:cxn ang="0">
                    <a:pos x="15166" y="140831"/>
                  </a:cxn>
                  <a:cxn ang="0">
                    <a:pos x="153831" y="0"/>
                  </a:cxn>
                  <a:cxn ang="0">
                    <a:pos x="197164" y="43332"/>
                  </a:cxn>
                  <a:cxn ang="0">
                    <a:pos x="56332" y="181997"/>
                  </a:cxn>
                </a:cxnLst>
                <a:pathLst>
                  <a:path w="182" h="182">
                    <a:moveTo>
                      <a:pt x="52" y="168"/>
                    </a:moveTo>
                    <a:lnTo>
                      <a:pt x="0" y="182"/>
                    </a:lnTo>
                    <a:lnTo>
                      <a:pt x="14" y="130"/>
                    </a:lnTo>
                    <a:lnTo>
                      <a:pt x="142" y="0"/>
                    </a:lnTo>
                    <a:lnTo>
                      <a:pt x="182" y="40"/>
                    </a:lnTo>
                    <a:lnTo>
                      <a:pt x="52" y="168"/>
                    </a:lnTo>
                    <a:close/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7656" name="Freeform 25"/>
              <p:cNvSpPr/>
              <p:nvPr/>
            </p:nvSpPr>
            <p:spPr>
              <a:xfrm>
                <a:off x="4842498" y="743096"/>
                <a:ext cx="74749" cy="73666"/>
              </a:xfrm>
              <a:custGeom>
                <a:avLst/>
                <a:gdLst/>
                <a:ahLst/>
                <a:cxnLst>
                  <a:cxn ang="0">
                    <a:pos x="43818" y="73666"/>
                  </a:cxn>
                  <a:cxn ang="0">
                    <a:pos x="64438" y="53344"/>
                  </a:cxn>
                  <a:cxn ang="0">
                    <a:pos x="64438" y="10160"/>
                  </a:cxn>
                  <a:cxn ang="0">
                    <a:pos x="20620" y="10160"/>
                  </a:cxn>
                  <a:cxn ang="0">
                    <a:pos x="0" y="30482"/>
                  </a:cxn>
                </a:cxnLst>
                <a:pathLst>
                  <a:path w="29" h="29">
                    <a:moveTo>
                      <a:pt x="17" y="29"/>
                    </a:moveTo>
                    <a:cubicBezTo>
                      <a:pt x="25" y="21"/>
                      <a:pt x="25" y="21"/>
                      <a:pt x="25" y="21"/>
                    </a:cubicBezTo>
                    <a:cubicBezTo>
                      <a:pt x="29" y="16"/>
                      <a:pt x="29" y="9"/>
                      <a:pt x="25" y="4"/>
                    </a:cubicBezTo>
                    <a:cubicBezTo>
                      <a:pt x="20" y="0"/>
                      <a:pt x="13" y="0"/>
                      <a:pt x="8" y="4"/>
                    </a:cubicBezTo>
                    <a:cubicBezTo>
                      <a:pt x="0" y="12"/>
                      <a:pt x="0" y="12"/>
                      <a:pt x="0" y="12"/>
                    </a:cubicBezTo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7657" name="Freeform 26"/>
              <p:cNvSpPr/>
              <p:nvPr/>
            </p:nvSpPr>
            <p:spPr>
              <a:xfrm>
                <a:off x="4524003" y="745263"/>
                <a:ext cx="389994" cy="471243"/>
              </a:xfrm>
              <a:custGeom>
                <a:avLst/>
                <a:gdLst/>
                <a:ahLst/>
                <a:cxnLst>
                  <a:cxn ang="0">
                    <a:pos x="389994" y="102915"/>
                  </a:cxn>
                  <a:cxn ang="0">
                    <a:pos x="389994" y="471243"/>
                  </a:cxn>
                  <a:cxn ang="0">
                    <a:pos x="0" y="471243"/>
                  </a:cxn>
                  <a:cxn ang="0">
                    <a:pos x="0" y="0"/>
                  </a:cxn>
                  <a:cxn ang="0">
                    <a:pos x="288162" y="0"/>
                  </a:cxn>
                </a:cxnLst>
                <a:pathLst>
                  <a:path w="360" h="435">
                    <a:moveTo>
                      <a:pt x="360" y="95"/>
                    </a:moveTo>
                    <a:lnTo>
                      <a:pt x="360" y="435"/>
                    </a:lnTo>
                    <a:lnTo>
                      <a:pt x="0" y="435"/>
                    </a:lnTo>
                    <a:lnTo>
                      <a:pt x="0" y="0"/>
                    </a:lnTo>
                    <a:lnTo>
                      <a:pt x="266" y="0"/>
                    </a:lnTo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7658" name="Line 27"/>
              <p:cNvSpPr/>
              <p:nvPr/>
            </p:nvSpPr>
            <p:spPr>
              <a:xfrm>
                <a:off x="4585752" y="848178"/>
                <a:ext cx="174414" cy="0"/>
              </a:xfrm>
              <a:prstGeom prst="line">
                <a:avLst/>
              </a:prstGeom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59" name="Line 28"/>
              <p:cNvSpPr/>
              <p:nvPr/>
            </p:nvSpPr>
            <p:spPr>
              <a:xfrm>
                <a:off x="4585752" y="909927"/>
                <a:ext cx="112665" cy="0"/>
              </a:xfrm>
              <a:prstGeom prst="line">
                <a:avLst/>
              </a:prstGeom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60" name="Line 29"/>
              <p:cNvSpPr/>
              <p:nvPr/>
            </p:nvSpPr>
            <p:spPr>
              <a:xfrm>
                <a:off x="4585752" y="970593"/>
                <a:ext cx="61749" cy="0"/>
              </a:xfrm>
              <a:prstGeom prst="line">
                <a:avLst/>
              </a:prstGeom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</p:grpSp>
        <p:grpSp>
          <p:nvGrpSpPr>
            <p:cNvPr id="27661" name="组合 14"/>
            <p:cNvGrpSpPr>
              <a:grpSpLocks noChangeAspect="1"/>
            </p:cNvGrpSpPr>
            <p:nvPr/>
          </p:nvGrpSpPr>
          <p:grpSpPr>
            <a:xfrm>
              <a:off x="9598215" y="4595781"/>
              <a:ext cx="906950" cy="882000"/>
              <a:chOff x="852640" y="745263"/>
              <a:chExt cx="472326" cy="471243"/>
            </a:xfrm>
          </p:grpSpPr>
          <p:sp>
            <p:nvSpPr>
              <p:cNvPr id="27662" name="Freeform 48"/>
              <p:cNvSpPr/>
              <p:nvPr/>
            </p:nvSpPr>
            <p:spPr>
              <a:xfrm>
                <a:off x="852640" y="745263"/>
                <a:ext cx="307662" cy="307662"/>
              </a:xfrm>
              <a:custGeom>
                <a:avLst/>
                <a:gdLst/>
                <a:ahLst/>
                <a:cxnLst>
                  <a:cxn ang="0">
                    <a:pos x="266640" y="171777"/>
                  </a:cxn>
                  <a:cxn ang="0">
                    <a:pos x="307662" y="194852"/>
                  </a:cxn>
                  <a:cxn ang="0">
                    <a:pos x="292278" y="233310"/>
                  </a:cxn>
                  <a:cxn ang="0">
                    <a:pos x="246129" y="220491"/>
                  </a:cxn>
                  <a:cxn ang="0">
                    <a:pos x="220491" y="246129"/>
                  </a:cxn>
                  <a:cxn ang="0">
                    <a:pos x="233310" y="292278"/>
                  </a:cxn>
                  <a:cxn ang="0">
                    <a:pos x="194852" y="307662"/>
                  </a:cxn>
                  <a:cxn ang="0">
                    <a:pos x="169214" y="266640"/>
                  </a:cxn>
                  <a:cxn ang="0">
                    <a:pos x="153831" y="266640"/>
                  </a:cxn>
                  <a:cxn ang="0">
                    <a:pos x="135884" y="266640"/>
                  </a:cxn>
                  <a:cxn ang="0">
                    <a:pos x="135884" y="266640"/>
                  </a:cxn>
                  <a:cxn ang="0">
                    <a:pos x="112809" y="307662"/>
                  </a:cxn>
                  <a:cxn ang="0">
                    <a:pos x="74351" y="292278"/>
                  </a:cxn>
                  <a:cxn ang="0">
                    <a:pos x="87170" y="243565"/>
                  </a:cxn>
                  <a:cxn ang="0">
                    <a:pos x="61532" y="220491"/>
                  </a:cxn>
                  <a:cxn ang="0">
                    <a:pos x="15383" y="233310"/>
                  </a:cxn>
                  <a:cxn ang="0">
                    <a:pos x="0" y="194852"/>
                  </a:cxn>
                  <a:cxn ang="0">
                    <a:pos x="41021" y="169214"/>
                  </a:cxn>
                  <a:cxn ang="0">
                    <a:pos x="41021" y="153831"/>
                  </a:cxn>
                  <a:cxn ang="0">
                    <a:pos x="41021" y="135884"/>
                  </a:cxn>
                  <a:cxn ang="0">
                    <a:pos x="41021" y="135884"/>
                  </a:cxn>
                  <a:cxn ang="0">
                    <a:pos x="0" y="110245"/>
                  </a:cxn>
                  <a:cxn ang="0">
                    <a:pos x="15383" y="74351"/>
                  </a:cxn>
                  <a:cxn ang="0">
                    <a:pos x="61532" y="87170"/>
                  </a:cxn>
                  <a:cxn ang="0">
                    <a:pos x="87170" y="61532"/>
                  </a:cxn>
                  <a:cxn ang="0">
                    <a:pos x="74351" y="15383"/>
                  </a:cxn>
                  <a:cxn ang="0">
                    <a:pos x="112809" y="0"/>
                  </a:cxn>
                  <a:cxn ang="0">
                    <a:pos x="138447" y="41021"/>
                  </a:cxn>
                  <a:cxn ang="0">
                    <a:pos x="153831" y="41021"/>
                  </a:cxn>
                  <a:cxn ang="0">
                    <a:pos x="171777" y="41021"/>
                  </a:cxn>
                  <a:cxn ang="0">
                    <a:pos x="197416" y="0"/>
                  </a:cxn>
                  <a:cxn ang="0">
                    <a:pos x="233310" y="15383"/>
                  </a:cxn>
                  <a:cxn ang="0">
                    <a:pos x="223054" y="61532"/>
                  </a:cxn>
                  <a:cxn ang="0">
                    <a:pos x="246129" y="87170"/>
                  </a:cxn>
                  <a:cxn ang="0">
                    <a:pos x="292278" y="74351"/>
                  </a:cxn>
                  <a:cxn ang="0">
                    <a:pos x="307662" y="112809"/>
                  </a:cxn>
                  <a:cxn ang="0">
                    <a:pos x="266640" y="138447"/>
                  </a:cxn>
                  <a:cxn ang="0">
                    <a:pos x="266640" y="153831"/>
                  </a:cxn>
                  <a:cxn ang="0">
                    <a:pos x="266640" y="171777"/>
                  </a:cxn>
                </a:cxnLst>
                <a:pathLst>
                  <a:path w="120" h="120">
                    <a:moveTo>
                      <a:pt x="104" y="67"/>
                    </a:moveTo>
                    <a:cubicBezTo>
                      <a:pt x="120" y="76"/>
                      <a:pt x="120" y="76"/>
                      <a:pt x="120" y="76"/>
                    </a:cubicBezTo>
                    <a:cubicBezTo>
                      <a:pt x="114" y="91"/>
                      <a:pt x="114" y="91"/>
                      <a:pt x="114" y="91"/>
                    </a:cubicBezTo>
                    <a:cubicBezTo>
                      <a:pt x="96" y="86"/>
                      <a:pt x="96" y="86"/>
                      <a:pt x="96" y="86"/>
                    </a:cubicBezTo>
                    <a:cubicBezTo>
                      <a:pt x="93" y="90"/>
                      <a:pt x="90" y="93"/>
                      <a:pt x="86" y="96"/>
                    </a:cubicBezTo>
                    <a:cubicBezTo>
                      <a:pt x="91" y="114"/>
                      <a:pt x="91" y="114"/>
                      <a:pt x="91" y="114"/>
                    </a:cubicBezTo>
                    <a:cubicBezTo>
                      <a:pt x="76" y="120"/>
                      <a:pt x="76" y="120"/>
                      <a:pt x="76" y="120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64" y="104"/>
                      <a:pt x="62" y="104"/>
                      <a:pt x="60" y="104"/>
                    </a:cubicBezTo>
                    <a:cubicBezTo>
                      <a:pt x="58" y="104"/>
                      <a:pt x="56" y="104"/>
                      <a:pt x="53" y="104"/>
                    </a:cubicBezTo>
                    <a:cubicBezTo>
                      <a:pt x="53" y="104"/>
                      <a:pt x="53" y="104"/>
                      <a:pt x="53" y="104"/>
                    </a:cubicBezTo>
                    <a:cubicBezTo>
                      <a:pt x="44" y="120"/>
                      <a:pt x="44" y="120"/>
                      <a:pt x="44" y="120"/>
                    </a:cubicBezTo>
                    <a:cubicBezTo>
                      <a:pt x="29" y="114"/>
                      <a:pt x="29" y="114"/>
                      <a:pt x="29" y="114"/>
                    </a:cubicBezTo>
                    <a:cubicBezTo>
                      <a:pt x="34" y="95"/>
                      <a:pt x="34" y="95"/>
                      <a:pt x="34" y="95"/>
                    </a:cubicBezTo>
                    <a:cubicBezTo>
                      <a:pt x="30" y="93"/>
                      <a:pt x="27" y="89"/>
                      <a:pt x="24" y="86"/>
                    </a:cubicBezTo>
                    <a:cubicBezTo>
                      <a:pt x="6" y="91"/>
                      <a:pt x="6" y="91"/>
                      <a:pt x="6" y="91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16" y="66"/>
                      <a:pt x="16" y="66"/>
                      <a:pt x="16" y="66"/>
                    </a:cubicBezTo>
                    <a:cubicBezTo>
                      <a:pt x="16" y="64"/>
                      <a:pt x="16" y="62"/>
                      <a:pt x="16" y="60"/>
                    </a:cubicBezTo>
                    <a:cubicBezTo>
                      <a:pt x="16" y="57"/>
                      <a:pt x="16" y="55"/>
                      <a:pt x="16" y="53"/>
                    </a:cubicBezTo>
                    <a:cubicBezTo>
                      <a:pt x="16" y="53"/>
                      <a:pt x="16" y="53"/>
                      <a:pt x="16" y="5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7" y="30"/>
                      <a:pt x="30" y="27"/>
                      <a:pt x="34" y="24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6" y="16"/>
                      <a:pt x="58" y="16"/>
                      <a:pt x="60" y="16"/>
                    </a:cubicBezTo>
                    <a:cubicBezTo>
                      <a:pt x="62" y="16"/>
                      <a:pt x="65" y="16"/>
                      <a:pt x="67" y="1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91" y="6"/>
                      <a:pt x="91" y="6"/>
                      <a:pt x="91" y="6"/>
                    </a:cubicBezTo>
                    <a:cubicBezTo>
                      <a:pt x="87" y="24"/>
                      <a:pt x="87" y="24"/>
                      <a:pt x="87" y="24"/>
                    </a:cubicBezTo>
                    <a:cubicBezTo>
                      <a:pt x="90" y="27"/>
                      <a:pt x="93" y="30"/>
                      <a:pt x="96" y="34"/>
                    </a:cubicBezTo>
                    <a:cubicBezTo>
                      <a:pt x="114" y="29"/>
                      <a:pt x="114" y="29"/>
                      <a:pt x="114" y="29"/>
                    </a:cubicBezTo>
                    <a:cubicBezTo>
                      <a:pt x="120" y="44"/>
                      <a:pt x="120" y="44"/>
                      <a:pt x="120" y="44"/>
                    </a:cubicBezTo>
                    <a:cubicBezTo>
                      <a:pt x="104" y="54"/>
                      <a:pt x="104" y="54"/>
                      <a:pt x="104" y="54"/>
                    </a:cubicBezTo>
                    <a:cubicBezTo>
                      <a:pt x="104" y="56"/>
                      <a:pt x="104" y="58"/>
                      <a:pt x="104" y="60"/>
                    </a:cubicBezTo>
                    <a:cubicBezTo>
                      <a:pt x="104" y="62"/>
                      <a:pt x="104" y="64"/>
                      <a:pt x="104" y="67"/>
                    </a:cubicBezTo>
                    <a:close/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7663" name="Freeform 49"/>
              <p:cNvSpPr/>
              <p:nvPr/>
            </p:nvSpPr>
            <p:spPr>
              <a:xfrm>
                <a:off x="950139" y="842761"/>
                <a:ext cx="112665" cy="112665"/>
              </a:xfrm>
              <a:custGeom>
                <a:avLst/>
                <a:gdLst/>
                <a:ahLst/>
                <a:cxnLst>
                  <a:cxn ang="0">
                    <a:pos x="20484" y="92180"/>
                  </a:cxn>
                  <a:cxn ang="0">
                    <a:pos x="92180" y="92180"/>
                  </a:cxn>
                  <a:cxn ang="0">
                    <a:pos x="92180" y="20484"/>
                  </a:cxn>
                  <a:cxn ang="0">
                    <a:pos x="20484" y="20484"/>
                  </a:cxn>
                  <a:cxn ang="0">
                    <a:pos x="20484" y="92180"/>
                  </a:cxn>
                </a:cxnLst>
                <a:pathLst>
                  <a:path w="44" h="44">
                    <a:moveTo>
                      <a:pt x="8" y="36"/>
                    </a:moveTo>
                    <a:cubicBezTo>
                      <a:pt x="16" y="44"/>
                      <a:pt x="28" y="44"/>
                      <a:pt x="36" y="36"/>
                    </a:cubicBezTo>
                    <a:cubicBezTo>
                      <a:pt x="44" y="28"/>
                      <a:pt x="44" y="16"/>
                      <a:pt x="36" y="8"/>
                    </a:cubicBezTo>
                    <a:cubicBezTo>
                      <a:pt x="28" y="0"/>
                      <a:pt x="16" y="0"/>
                      <a:pt x="8" y="8"/>
                    </a:cubicBezTo>
                    <a:cubicBezTo>
                      <a:pt x="0" y="16"/>
                      <a:pt x="0" y="28"/>
                      <a:pt x="8" y="36"/>
                    </a:cubicBezTo>
                    <a:close/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7664" name="Freeform 50"/>
              <p:cNvSpPr/>
              <p:nvPr/>
            </p:nvSpPr>
            <p:spPr>
              <a:xfrm>
                <a:off x="1098553" y="991176"/>
                <a:ext cx="226413" cy="225330"/>
              </a:xfrm>
              <a:custGeom>
                <a:avLst/>
                <a:gdLst/>
                <a:ahLst/>
                <a:cxnLst>
                  <a:cxn ang="0">
                    <a:pos x="192965" y="92180"/>
                  </a:cxn>
                  <a:cxn ang="0">
                    <a:pos x="226413" y="97301"/>
                  </a:cxn>
                  <a:cxn ang="0">
                    <a:pos x="226413" y="125467"/>
                  </a:cxn>
                  <a:cxn ang="0">
                    <a:pos x="192965" y="130588"/>
                  </a:cxn>
                  <a:cxn ang="0">
                    <a:pos x="182674" y="153634"/>
                  </a:cxn>
                  <a:cxn ang="0">
                    <a:pos x="203257" y="181800"/>
                  </a:cxn>
                  <a:cxn ang="0">
                    <a:pos x="182674" y="202284"/>
                  </a:cxn>
                  <a:cxn ang="0">
                    <a:pos x="156945" y="181800"/>
                  </a:cxn>
                  <a:cxn ang="0">
                    <a:pos x="146653" y="186921"/>
                  </a:cxn>
                  <a:cxn ang="0">
                    <a:pos x="133789" y="192042"/>
                  </a:cxn>
                  <a:cxn ang="0">
                    <a:pos x="133789" y="192042"/>
                  </a:cxn>
                  <a:cxn ang="0">
                    <a:pos x="128643" y="225330"/>
                  </a:cxn>
                  <a:cxn ang="0">
                    <a:pos x="100342" y="225330"/>
                  </a:cxn>
                  <a:cxn ang="0">
                    <a:pos x="95196" y="192042"/>
                  </a:cxn>
                  <a:cxn ang="0">
                    <a:pos x="72040" y="181800"/>
                  </a:cxn>
                  <a:cxn ang="0">
                    <a:pos x="43738" y="202284"/>
                  </a:cxn>
                  <a:cxn ang="0">
                    <a:pos x="23155" y="181800"/>
                  </a:cxn>
                  <a:cxn ang="0">
                    <a:pos x="43738" y="153634"/>
                  </a:cxn>
                  <a:cxn ang="0">
                    <a:pos x="38593" y="143391"/>
                  </a:cxn>
                  <a:cxn ang="0">
                    <a:pos x="33447" y="130588"/>
                  </a:cxn>
                  <a:cxn ang="0">
                    <a:pos x="33447" y="130588"/>
                  </a:cxn>
                  <a:cxn ang="0">
                    <a:pos x="0" y="128028"/>
                  </a:cxn>
                  <a:cxn ang="0">
                    <a:pos x="0" y="97301"/>
                  </a:cxn>
                  <a:cxn ang="0">
                    <a:pos x="33447" y="94741"/>
                  </a:cxn>
                  <a:cxn ang="0">
                    <a:pos x="43738" y="71695"/>
                  </a:cxn>
                  <a:cxn ang="0">
                    <a:pos x="23155" y="43529"/>
                  </a:cxn>
                  <a:cxn ang="0">
                    <a:pos x="43738" y="23045"/>
                  </a:cxn>
                  <a:cxn ang="0">
                    <a:pos x="72040" y="43529"/>
                  </a:cxn>
                  <a:cxn ang="0">
                    <a:pos x="82332" y="38408"/>
                  </a:cxn>
                  <a:cxn ang="0">
                    <a:pos x="92623" y="33287"/>
                  </a:cxn>
                  <a:cxn ang="0">
                    <a:pos x="97769" y="0"/>
                  </a:cxn>
                  <a:cxn ang="0">
                    <a:pos x="128643" y="0"/>
                  </a:cxn>
                  <a:cxn ang="0">
                    <a:pos x="131216" y="33287"/>
                  </a:cxn>
                  <a:cxn ang="0">
                    <a:pos x="154372" y="43529"/>
                  </a:cxn>
                  <a:cxn ang="0">
                    <a:pos x="182674" y="23045"/>
                  </a:cxn>
                  <a:cxn ang="0">
                    <a:pos x="203257" y="43529"/>
                  </a:cxn>
                  <a:cxn ang="0">
                    <a:pos x="182674" y="69135"/>
                  </a:cxn>
                  <a:cxn ang="0">
                    <a:pos x="187819" y="79377"/>
                  </a:cxn>
                  <a:cxn ang="0">
                    <a:pos x="192965" y="92180"/>
                  </a:cxn>
                </a:cxnLst>
                <a:pathLst>
                  <a:path w="88" h="88">
                    <a:moveTo>
                      <a:pt x="75" y="36"/>
                    </a:moveTo>
                    <a:cubicBezTo>
                      <a:pt x="88" y="38"/>
                      <a:pt x="88" y="38"/>
                      <a:pt x="88" y="38"/>
                    </a:cubicBezTo>
                    <a:cubicBezTo>
                      <a:pt x="88" y="49"/>
                      <a:pt x="88" y="49"/>
                      <a:pt x="88" y="49"/>
                    </a:cubicBezTo>
                    <a:cubicBezTo>
                      <a:pt x="75" y="51"/>
                      <a:pt x="75" y="51"/>
                      <a:pt x="75" y="51"/>
                    </a:cubicBezTo>
                    <a:cubicBezTo>
                      <a:pt x="74" y="54"/>
                      <a:pt x="73" y="57"/>
                      <a:pt x="71" y="60"/>
                    </a:cubicBezTo>
                    <a:cubicBezTo>
                      <a:pt x="79" y="71"/>
                      <a:pt x="79" y="71"/>
                      <a:pt x="79" y="71"/>
                    </a:cubicBezTo>
                    <a:cubicBezTo>
                      <a:pt x="71" y="79"/>
                      <a:pt x="71" y="79"/>
                      <a:pt x="71" y="79"/>
                    </a:cubicBezTo>
                    <a:cubicBezTo>
                      <a:pt x="61" y="71"/>
                      <a:pt x="61" y="71"/>
                      <a:pt x="61" y="71"/>
                    </a:cubicBezTo>
                    <a:cubicBezTo>
                      <a:pt x="59" y="72"/>
                      <a:pt x="58" y="72"/>
                      <a:pt x="57" y="73"/>
                    </a:cubicBezTo>
                    <a:cubicBezTo>
                      <a:pt x="55" y="74"/>
                      <a:pt x="54" y="74"/>
                      <a:pt x="52" y="75"/>
                    </a:cubicBezTo>
                    <a:cubicBezTo>
                      <a:pt x="52" y="75"/>
                      <a:pt x="52" y="75"/>
                      <a:pt x="52" y="75"/>
                    </a:cubicBezTo>
                    <a:cubicBezTo>
                      <a:pt x="50" y="88"/>
                      <a:pt x="50" y="88"/>
                      <a:pt x="50" y="88"/>
                    </a:cubicBezTo>
                    <a:cubicBezTo>
                      <a:pt x="39" y="88"/>
                      <a:pt x="39" y="88"/>
                      <a:pt x="39" y="88"/>
                    </a:cubicBezTo>
                    <a:cubicBezTo>
                      <a:pt x="37" y="75"/>
                      <a:pt x="37" y="75"/>
                      <a:pt x="37" y="75"/>
                    </a:cubicBezTo>
                    <a:cubicBezTo>
                      <a:pt x="34" y="74"/>
                      <a:pt x="31" y="73"/>
                      <a:pt x="28" y="71"/>
                    </a:cubicBezTo>
                    <a:cubicBezTo>
                      <a:pt x="17" y="79"/>
                      <a:pt x="17" y="79"/>
                      <a:pt x="17" y="79"/>
                    </a:cubicBezTo>
                    <a:cubicBezTo>
                      <a:pt x="9" y="71"/>
                      <a:pt x="9" y="71"/>
                      <a:pt x="9" y="71"/>
                    </a:cubicBezTo>
                    <a:cubicBezTo>
                      <a:pt x="17" y="60"/>
                      <a:pt x="17" y="60"/>
                      <a:pt x="17" y="60"/>
                    </a:cubicBezTo>
                    <a:cubicBezTo>
                      <a:pt x="16" y="59"/>
                      <a:pt x="16" y="58"/>
                      <a:pt x="15" y="56"/>
                    </a:cubicBezTo>
                    <a:cubicBezTo>
                      <a:pt x="14" y="55"/>
                      <a:pt x="14" y="53"/>
                      <a:pt x="13" y="51"/>
                    </a:cubicBezTo>
                    <a:cubicBezTo>
                      <a:pt x="13" y="51"/>
                      <a:pt x="13" y="51"/>
                      <a:pt x="13" y="51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4" y="33"/>
                      <a:pt x="15" y="30"/>
                      <a:pt x="17" y="28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9" y="16"/>
                      <a:pt x="30" y="15"/>
                      <a:pt x="32" y="15"/>
                    </a:cubicBezTo>
                    <a:cubicBezTo>
                      <a:pt x="33" y="14"/>
                      <a:pt x="35" y="14"/>
                      <a:pt x="36" y="13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51" y="13"/>
                      <a:pt x="51" y="13"/>
                      <a:pt x="51" y="13"/>
                    </a:cubicBezTo>
                    <a:cubicBezTo>
                      <a:pt x="55" y="14"/>
                      <a:pt x="58" y="15"/>
                      <a:pt x="60" y="17"/>
                    </a:cubicBezTo>
                    <a:cubicBezTo>
                      <a:pt x="71" y="9"/>
                      <a:pt x="71" y="9"/>
                      <a:pt x="71" y="9"/>
                    </a:cubicBezTo>
                    <a:cubicBezTo>
                      <a:pt x="79" y="17"/>
                      <a:pt x="79" y="17"/>
                      <a:pt x="79" y="17"/>
                    </a:cubicBezTo>
                    <a:cubicBezTo>
                      <a:pt x="71" y="27"/>
                      <a:pt x="71" y="27"/>
                      <a:pt x="71" y="27"/>
                    </a:cubicBezTo>
                    <a:cubicBezTo>
                      <a:pt x="72" y="29"/>
                      <a:pt x="73" y="30"/>
                      <a:pt x="73" y="31"/>
                    </a:cubicBezTo>
                    <a:cubicBezTo>
                      <a:pt x="74" y="33"/>
                      <a:pt x="74" y="35"/>
                      <a:pt x="75" y="36"/>
                    </a:cubicBezTo>
                    <a:close/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7665" name="Freeform 51"/>
              <p:cNvSpPr/>
              <p:nvPr/>
            </p:nvSpPr>
            <p:spPr>
              <a:xfrm>
                <a:off x="1178719" y="1068091"/>
                <a:ext cx="69332" cy="69332"/>
              </a:xfrm>
              <a:custGeom>
                <a:avLst/>
                <a:gdLst/>
                <a:ahLst/>
                <a:cxnLst>
                  <a:cxn ang="0">
                    <a:pos x="23110" y="64196"/>
                  </a:cxn>
                  <a:cxn ang="0">
                    <a:pos x="61628" y="46221"/>
                  </a:cxn>
                  <a:cxn ang="0">
                    <a:pos x="46221" y="7703"/>
                  </a:cxn>
                  <a:cxn ang="0">
                    <a:pos x="5135" y="23110"/>
                  </a:cxn>
                  <a:cxn ang="0">
                    <a:pos x="23110" y="64196"/>
                  </a:cxn>
                </a:cxnLst>
                <a:pathLst>
                  <a:path w="27" h="27">
                    <a:moveTo>
                      <a:pt x="9" y="25"/>
                    </a:moveTo>
                    <a:cubicBezTo>
                      <a:pt x="15" y="27"/>
                      <a:pt x="22" y="24"/>
                      <a:pt x="24" y="18"/>
                    </a:cubicBezTo>
                    <a:cubicBezTo>
                      <a:pt x="27" y="12"/>
                      <a:pt x="24" y="5"/>
                      <a:pt x="18" y="3"/>
                    </a:cubicBezTo>
                    <a:cubicBezTo>
                      <a:pt x="11" y="0"/>
                      <a:pt x="4" y="3"/>
                      <a:pt x="2" y="9"/>
                    </a:cubicBezTo>
                    <a:cubicBezTo>
                      <a:pt x="0" y="16"/>
                      <a:pt x="3" y="23"/>
                      <a:pt x="9" y="25"/>
                    </a:cubicBezTo>
                    <a:close/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</p:grpSp>
        <p:grpSp>
          <p:nvGrpSpPr>
            <p:cNvPr id="27666" name="组合 15"/>
            <p:cNvGrpSpPr>
              <a:grpSpLocks noChangeAspect="1"/>
            </p:cNvGrpSpPr>
            <p:nvPr/>
          </p:nvGrpSpPr>
          <p:grpSpPr>
            <a:xfrm>
              <a:off x="11000024" y="4602981"/>
              <a:ext cx="874798" cy="874800"/>
              <a:chOff x="8146929" y="3160395"/>
              <a:chExt cx="477656" cy="477657"/>
            </a:xfrm>
          </p:grpSpPr>
          <p:sp>
            <p:nvSpPr>
              <p:cNvPr id="27667" name="Rectangle 211"/>
              <p:cNvSpPr/>
              <p:nvPr/>
            </p:nvSpPr>
            <p:spPr>
              <a:xfrm>
                <a:off x="8167744" y="3575605"/>
                <a:ext cx="62446" cy="62446"/>
              </a:xfrm>
              <a:prstGeom prst="rect">
                <a:avLst/>
              </a:pr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solidFill>
                    <a:srgbClr val="595959"/>
                  </a:solidFill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68" name="Rectangle 212"/>
              <p:cNvSpPr/>
              <p:nvPr/>
            </p:nvSpPr>
            <p:spPr>
              <a:xfrm>
                <a:off x="8292636" y="3492344"/>
                <a:ext cx="62446" cy="145707"/>
              </a:xfrm>
              <a:prstGeom prst="rect">
                <a:avLst/>
              </a:pr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solidFill>
                    <a:srgbClr val="595959"/>
                  </a:solidFill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69" name="Rectangle 213"/>
              <p:cNvSpPr/>
              <p:nvPr/>
            </p:nvSpPr>
            <p:spPr>
              <a:xfrm>
                <a:off x="8417528" y="3389363"/>
                <a:ext cx="61350" cy="248688"/>
              </a:xfrm>
              <a:prstGeom prst="rect">
                <a:avLst/>
              </a:pr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solidFill>
                    <a:srgbClr val="595959"/>
                  </a:solidFill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70" name="Rectangle 214"/>
              <p:cNvSpPr/>
              <p:nvPr/>
            </p:nvSpPr>
            <p:spPr>
              <a:xfrm>
                <a:off x="8541324" y="3285287"/>
                <a:ext cx="62446" cy="352765"/>
              </a:xfrm>
              <a:prstGeom prst="rect">
                <a:avLst/>
              </a:pr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solidFill>
                    <a:srgbClr val="595959"/>
                  </a:solidFill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71" name="Line 215"/>
              <p:cNvSpPr/>
              <p:nvPr/>
            </p:nvSpPr>
            <p:spPr>
              <a:xfrm flipH="1">
                <a:off x="8146929" y="3638051"/>
                <a:ext cx="477656" cy="0"/>
              </a:xfrm>
              <a:prstGeom prst="line">
                <a:avLst/>
              </a:prstGeom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solidFill>
                    <a:srgbClr val="595959"/>
                  </a:solidFill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72" name="Line 216"/>
              <p:cNvSpPr/>
              <p:nvPr/>
            </p:nvSpPr>
            <p:spPr>
              <a:xfrm flipH="1">
                <a:off x="8167744" y="3160395"/>
                <a:ext cx="436026" cy="373580"/>
              </a:xfrm>
              <a:prstGeom prst="line">
                <a:avLst/>
              </a:prstGeom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solidFill>
                    <a:srgbClr val="595959"/>
                  </a:solidFill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73" name="Freeform 217"/>
              <p:cNvSpPr/>
              <p:nvPr/>
            </p:nvSpPr>
            <p:spPr>
              <a:xfrm>
                <a:off x="8541324" y="3160395"/>
                <a:ext cx="62446" cy="62446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62446" y="0"/>
                  </a:cxn>
                  <a:cxn ang="0">
                    <a:pos x="62446" y="62446"/>
                  </a:cxn>
                </a:cxnLst>
                <a:pathLst>
                  <a:path w="57" h="57">
                    <a:moveTo>
                      <a:pt x="0" y="0"/>
                    </a:moveTo>
                    <a:lnTo>
                      <a:pt x="57" y="0"/>
                    </a:lnTo>
                    <a:lnTo>
                      <a:pt x="57" y="57"/>
                    </a:lnTo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</p:grpSp>
      </p:grpSp>
      <p:cxnSp>
        <p:nvCxnSpPr>
          <p:cNvPr id="36" name="直接连接符 35"/>
          <p:cNvCxnSpPr/>
          <p:nvPr/>
        </p:nvCxnSpPr>
        <p:spPr>
          <a:xfrm>
            <a:off x="3236913" y="2189163"/>
            <a:ext cx="5703888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3243263" y="4379913"/>
            <a:ext cx="5705475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5" name="文本框 13"/>
          <p:cNvSpPr txBox="1"/>
          <p:nvPr/>
        </p:nvSpPr>
        <p:spPr>
          <a:xfrm>
            <a:off x="3527425" y="2901950"/>
            <a:ext cx="4953000" cy="10160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60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Part One    </a:t>
            </a:r>
            <a:endParaRPr lang="zh-CN" altLang="en-US" sz="60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6146" name="文本框 15"/>
          <p:cNvSpPr txBox="1"/>
          <p:nvPr/>
        </p:nvSpPr>
        <p:spPr>
          <a:xfrm>
            <a:off x="3527425" y="4127500"/>
            <a:ext cx="5137150" cy="10080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60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项目概述</a:t>
            </a:r>
            <a:endParaRPr lang="zh-CN" altLang="en-US" sz="60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sp>
        <p:nvSpPr>
          <p:cNvPr id="13" name="直角三角形 12"/>
          <p:cNvSpPr/>
          <p:nvPr/>
        </p:nvSpPr>
        <p:spPr>
          <a:xfrm rot="13498687">
            <a:off x="-2438400" y="992188"/>
            <a:ext cx="4876800" cy="4875213"/>
          </a:xfrm>
          <a:prstGeom prst="rt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prstClr val="white"/>
              </a:solidFill>
            </a:endParaRPr>
          </a:p>
        </p:txBody>
      </p:sp>
      <p:sp>
        <p:nvSpPr>
          <p:cNvPr id="15" name="直角三角形 14"/>
          <p:cNvSpPr/>
          <p:nvPr/>
        </p:nvSpPr>
        <p:spPr>
          <a:xfrm rot="8101313" flipH="1">
            <a:off x="9753600" y="973138"/>
            <a:ext cx="4876800" cy="4875213"/>
          </a:xfrm>
          <a:prstGeom prst="rt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prstClr val="white"/>
              </a:solidFill>
            </a:endParaRPr>
          </a:p>
        </p:txBody>
      </p:sp>
      <p:grpSp>
        <p:nvGrpSpPr>
          <p:cNvPr id="6149" name="组合 23"/>
          <p:cNvGrpSpPr/>
          <p:nvPr/>
        </p:nvGrpSpPr>
        <p:grpSpPr>
          <a:xfrm>
            <a:off x="5649913" y="1671638"/>
            <a:ext cx="892175" cy="884237"/>
            <a:chOff x="3203179" y="5149027"/>
            <a:chExt cx="476660" cy="471243"/>
          </a:xfrm>
        </p:grpSpPr>
        <p:sp>
          <p:nvSpPr>
            <p:cNvPr id="6150" name="Freeform 52"/>
            <p:cNvSpPr/>
            <p:nvPr/>
          </p:nvSpPr>
          <p:spPr>
            <a:xfrm>
              <a:off x="3203179" y="5149027"/>
              <a:ext cx="476660" cy="289246"/>
            </a:xfrm>
            <a:custGeom>
              <a:avLst/>
              <a:gdLst/>
              <a:ahLst/>
              <a:cxnLst>
                <a:cxn ang="0">
                  <a:pos x="238330" y="89589"/>
                </a:cxn>
                <a:cxn ang="0">
                  <a:pos x="422843" y="276447"/>
                </a:cxn>
                <a:cxn ang="0">
                  <a:pos x="466409" y="276447"/>
                </a:cxn>
                <a:cxn ang="0">
                  <a:pos x="466409" y="232932"/>
                </a:cxn>
                <a:cxn ang="0">
                  <a:pos x="238330" y="0"/>
                </a:cxn>
                <a:cxn ang="0">
                  <a:pos x="12813" y="232932"/>
                </a:cxn>
                <a:cxn ang="0">
                  <a:pos x="12813" y="276447"/>
                </a:cxn>
                <a:cxn ang="0">
                  <a:pos x="56379" y="276447"/>
                </a:cxn>
                <a:cxn ang="0">
                  <a:pos x="238330" y="89589"/>
                </a:cxn>
              </a:cxnLst>
              <a:pathLst>
                <a:path w="186" h="113">
                  <a:moveTo>
                    <a:pt x="93" y="35"/>
                  </a:moveTo>
                  <a:cubicBezTo>
                    <a:pt x="165" y="108"/>
                    <a:pt x="165" y="108"/>
                    <a:pt x="165" y="108"/>
                  </a:cubicBezTo>
                  <a:cubicBezTo>
                    <a:pt x="169" y="113"/>
                    <a:pt x="177" y="113"/>
                    <a:pt x="182" y="108"/>
                  </a:cubicBezTo>
                  <a:cubicBezTo>
                    <a:pt x="186" y="103"/>
                    <a:pt x="186" y="96"/>
                    <a:pt x="182" y="9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0" y="96"/>
                    <a:pt x="0" y="103"/>
                    <a:pt x="5" y="108"/>
                  </a:cubicBezTo>
                  <a:cubicBezTo>
                    <a:pt x="9" y="113"/>
                    <a:pt x="17" y="113"/>
                    <a:pt x="22" y="108"/>
                  </a:cubicBezTo>
                  <a:lnTo>
                    <a:pt x="93" y="35"/>
                  </a:lnTo>
                  <a:close/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6151" name="Freeform 53"/>
            <p:cNvSpPr/>
            <p:nvPr/>
          </p:nvSpPr>
          <p:spPr>
            <a:xfrm>
              <a:off x="3267095" y="5418773"/>
              <a:ext cx="348828" cy="20149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01497"/>
                </a:cxn>
                <a:cxn ang="0">
                  <a:pos x="123498" y="201497"/>
                </a:cxn>
                <a:cxn ang="0">
                  <a:pos x="123498" y="58499"/>
                </a:cxn>
                <a:cxn ang="0">
                  <a:pos x="225329" y="58499"/>
                </a:cxn>
                <a:cxn ang="0">
                  <a:pos x="225329" y="201497"/>
                </a:cxn>
                <a:cxn ang="0">
                  <a:pos x="348828" y="201497"/>
                </a:cxn>
                <a:cxn ang="0">
                  <a:pos x="348828" y="0"/>
                </a:cxn>
              </a:cxnLst>
              <a:pathLst>
                <a:path w="322" h="186">
                  <a:moveTo>
                    <a:pt x="0" y="0"/>
                  </a:moveTo>
                  <a:lnTo>
                    <a:pt x="0" y="186"/>
                  </a:lnTo>
                  <a:lnTo>
                    <a:pt x="114" y="186"/>
                  </a:lnTo>
                  <a:lnTo>
                    <a:pt x="114" y="54"/>
                  </a:lnTo>
                  <a:lnTo>
                    <a:pt x="208" y="54"/>
                  </a:lnTo>
                  <a:lnTo>
                    <a:pt x="208" y="186"/>
                  </a:lnTo>
                  <a:lnTo>
                    <a:pt x="322" y="186"/>
                  </a:lnTo>
                  <a:lnTo>
                    <a:pt x="322" y="0"/>
                  </a:lnTo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ransition spd="slow">
    <p:split orient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969" y="-1781969"/>
            <a:ext cx="873125" cy="44370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等腰三角形 29"/>
          <p:cNvSpPr/>
          <p:nvPr/>
        </p:nvSpPr>
        <p:spPr>
          <a:xfrm rot="5400000" flipV="1">
            <a:off x="9536906" y="-1781969"/>
            <a:ext cx="874713" cy="4435475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7171" name="文本框 2"/>
          <p:cNvSpPr txBox="1"/>
          <p:nvPr/>
        </p:nvSpPr>
        <p:spPr>
          <a:xfrm>
            <a:off x="4325938" y="160338"/>
            <a:ext cx="3541712" cy="7683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项目背景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285875" y="1355725"/>
            <a:ext cx="8237538" cy="3927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30000"/>
              </a:lnSpc>
            </a:pPr>
            <a:r>
              <a:rPr 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</a:t>
            </a:r>
            <a:r>
              <a:rPr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为了使这门课上的出色，使学生能够获得最多的资料，使学生及时的了解世界需求工程的最新动态，以及学生和教师的有效地沟通，老师提出了这么一个设想；作为他的学生也需要一个与教师及同学之间相互交流，及获取资料的平台；还有一些同学并没有选这几门课，但是也想了解项目管理，需求工程，统一建模的相关知识，以备到时决定该选不选这门课程。通过这三方提出的需求考虑，我们构思做一个软件工程教学、学习、交流的网站。</a:t>
            </a:r>
            <a:endParaRPr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9805988" y="1597025"/>
            <a:ext cx="1290637" cy="1420813"/>
            <a:chOff x="4483920" y="4371127"/>
            <a:chExt cx="473410" cy="474493"/>
          </a:xfrm>
        </p:grpSpPr>
        <p:sp>
          <p:nvSpPr>
            <p:cNvPr id="7174" name="Freeform 83"/>
            <p:cNvSpPr/>
            <p:nvPr/>
          </p:nvSpPr>
          <p:spPr>
            <a:xfrm>
              <a:off x="4709250" y="4371127"/>
              <a:ext cx="248080" cy="249163"/>
            </a:xfrm>
            <a:custGeom>
              <a:avLst/>
              <a:gdLst/>
              <a:ahLst/>
              <a:cxnLst>
                <a:cxn ang="0">
                  <a:pos x="245522" y="123297"/>
                </a:cxn>
                <a:cxn ang="0">
                  <a:pos x="125318" y="249163"/>
                </a:cxn>
                <a:cxn ang="0">
                  <a:pos x="0" y="128434"/>
                </a:cxn>
                <a:cxn ang="0">
                  <a:pos x="120203" y="2568"/>
                </a:cxn>
                <a:cxn ang="0">
                  <a:pos x="245522" y="123297"/>
                </a:cxn>
              </a:cxnLst>
              <a:pathLst>
                <a:path w="97" h="97">
                  <a:moveTo>
                    <a:pt x="96" y="48"/>
                  </a:moveTo>
                  <a:cubicBezTo>
                    <a:pt x="97" y="74"/>
                    <a:pt x="76" y="96"/>
                    <a:pt x="49" y="97"/>
                  </a:cubicBezTo>
                  <a:cubicBezTo>
                    <a:pt x="23" y="97"/>
                    <a:pt x="1" y="76"/>
                    <a:pt x="0" y="50"/>
                  </a:cubicBezTo>
                  <a:cubicBezTo>
                    <a:pt x="0" y="23"/>
                    <a:pt x="21" y="1"/>
                    <a:pt x="47" y="1"/>
                  </a:cubicBezTo>
                  <a:cubicBezTo>
                    <a:pt x="74" y="0"/>
                    <a:pt x="96" y="21"/>
                    <a:pt x="96" y="48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7175" name="Line 84"/>
            <p:cNvSpPr/>
            <p:nvPr/>
          </p:nvSpPr>
          <p:spPr>
            <a:xfrm>
              <a:off x="4750416" y="4496792"/>
              <a:ext cx="82332" cy="0"/>
            </a:xfrm>
            <a:prstGeom prst="line">
              <a:avLst/>
            </a:prstGeom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pPr algn="ctr"/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7176" name="Line 85"/>
            <p:cNvSpPr/>
            <p:nvPr/>
          </p:nvSpPr>
          <p:spPr>
            <a:xfrm>
              <a:off x="4832748" y="4415543"/>
              <a:ext cx="0" cy="81249"/>
            </a:xfrm>
            <a:prstGeom prst="line">
              <a:avLst/>
            </a:prstGeom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pPr algn="ctr"/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7177" name="Freeform 86"/>
            <p:cNvSpPr/>
            <p:nvPr/>
          </p:nvSpPr>
          <p:spPr>
            <a:xfrm>
              <a:off x="4483920" y="4374377"/>
              <a:ext cx="471243" cy="471243"/>
            </a:xfrm>
            <a:custGeom>
              <a:avLst/>
              <a:gdLst/>
              <a:ahLst/>
              <a:cxnLst>
                <a:cxn ang="0">
                  <a:pos x="302210" y="7683"/>
                </a:cxn>
                <a:cxn ang="0">
                  <a:pos x="235621" y="0"/>
                </a:cxn>
                <a:cxn ang="0">
                  <a:pos x="0" y="235621"/>
                </a:cxn>
                <a:cxn ang="0">
                  <a:pos x="235621" y="471243"/>
                </a:cxn>
                <a:cxn ang="0">
                  <a:pos x="471243" y="235621"/>
                </a:cxn>
                <a:cxn ang="0">
                  <a:pos x="463559" y="169032"/>
                </a:cxn>
              </a:cxnLst>
              <a:pathLst>
                <a:path w="184" h="184">
                  <a:moveTo>
                    <a:pt x="118" y="3"/>
                  </a:moveTo>
                  <a:cubicBezTo>
                    <a:pt x="110" y="1"/>
                    <a:pt x="101" y="0"/>
                    <a:pt x="92" y="0"/>
                  </a:cubicBezTo>
                  <a:cubicBezTo>
                    <a:pt x="41" y="0"/>
                    <a:pt x="0" y="41"/>
                    <a:pt x="0" y="92"/>
                  </a:cubicBezTo>
                  <a:cubicBezTo>
                    <a:pt x="0" y="143"/>
                    <a:pt x="41" y="184"/>
                    <a:pt x="92" y="184"/>
                  </a:cubicBezTo>
                  <a:cubicBezTo>
                    <a:pt x="143" y="184"/>
                    <a:pt x="184" y="143"/>
                    <a:pt x="184" y="92"/>
                  </a:cubicBezTo>
                  <a:cubicBezTo>
                    <a:pt x="184" y="83"/>
                    <a:pt x="183" y="74"/>
                    <a:pt x="181" y="66"/>
                  </a:cubicBezTo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7178" name="Freeform 87"/>
            <p:cNvSpPr/>
            <p:nvPr/>
          </p:nvSpPr>
          <p:spPr>
            <a:xfrm>
              <a:off x="4555419" y="4436126"/>
              <a:ext cx="163581" cy="222080"/>
            </a:xfrm>
            <a:custGeom>
              <a:avLst/>
              <a:gdLst/>
              <a:ahLst/>
              <a:cxnLst>
                <a:cxn ang="0">
                  <a:pos x="161025" y="20421"/>
                </a:cxn>
                <a:cxn ang="0">
                  <a:pos x="109905" y="7657"/>
                </a:cxn>
                <a:cxn ang="0">
                  <a:pos x="15335" y="35737"/>
                </a:cxn>
                <a:cxn ang="0">
                  <a:pos x="20447" y="84237"/>
                </a:cxn>
                <a:cxn ang="0">
                  <a:pos x="74122" y="188895"/>
                </a:cxn>
                <a:cxn ang="0">
                  <a:pos x="145689" y="216974"/>
                </a:cxn>
                <a:cxn ang="0">
                  <a:pos x="138021" y="206764"/>
                </a:cxn>
                <a:cxn ang="0">
                  <a:pos x="122685" y="194000"/>
                </a:cxn>
                <a:cxn ang="0">
                  <a:pos x="115017" y="171027"/>
                </a:cxn>
                <a:cxn ang="0">
                  <a:pos x="92014" y="163369"/>
                </a:cxn>
                <a:cxn ang="0">
                  <a:pos x="115017" y="132737"/>
                </a:cxn>
                <a:cxn ang="0">
                  <a:pos x="163581" y="107211"/>
                </a:cxn>
              </a:cxnLst>
              <a:pathLst>
                <a:path w="64" h="87">
                  <a:moveTo>
                    <a:pt x="63" y="8"/>
                  </a:moveTo>
                  <a:cubicBezTo>
                    <a:pt x="56" y="5"/>
                    <a:pt x="48" y="4"/>
                    <a:pt x="43" y="3"/>
                  </a:cubicBezTo>
                  <a:cubicBezTo>
                    <a:pt x="25" y="0"/>
                    <a:pt x="0" y="7"/>
                    <a:pt x="6" y="14"/>
                  </a:cubicBezTo>
                  <a:cubicBezTo>
                    <a:pt x="12" y="20"/>
                    <a:pt x="9" y="30"/>
                    <a:pt x="8" y="33"/>
                  </a:cubicBezTo>
                  <a:cubicBezTo>
                    <a:pt x="4" y="44"/>
                    <a:pt x="7" y="61"/>
                    <a:pt x="29" y="74"/>
                  </a:cubicBezTo>
                  <a:cubicBezTo>
                    <a:pt x="51" y="86"/>
                    <a:pt x="55" y="83"/>
                    <a:pt x="57" y="85"/>
                  </a:cubicBezTo>
                  <a:cubicBezTo>
                    <a:pt x="59" y="87"/>
                    <a:pt x="53" y="87"/>
                    <a:pt x="54" y="81"/>
                  </a:cubicBezTo>
                  <a:cubicBezTo>
                    <a:pt x="55" y="75"/>
                    <a:pt x="51" y="76"/>
                    <a:pt x="48" y="76"/>
                  </a:cubicBezTo>
                  <a:cubicBezTo>
                    <a:pt x="45" y="76"/>
                    <a:pt x="44" y="70"/>
                    <a:pt x="45" y="67"/>
                  </a:cubicBezTo>
                  <a:cubicBezTo>
                    <a:pt x="46" y="63"/>
                    <a:pt x="41" y="71"/>
                    <a:pt x="36" y="64"/>
                  </a:cubicBezTo>
                  <a:cubicBezTo>
                    <a:pt x="32" y="56"/>
                    <a:pt x="39" y="50"/>
                    <a:pt x="45" y="52"/>
                  </a:cubicBezTo>
                  <a:cubicBezTo>
                    <a:pt x="57" y="56"/>
                    <a:pt x="59" y="49"/>
                    <a:pt x="64" y="42"/>
                  </a:cubicBezTo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7179" name="Freeform 88"/>
            <p:cNvSpPr/>
            <p:nvPr/>
          </p:nvSpPr>
          <p:spPr>
            <a:xfrm>
              <a:off x="4686501" y="4607290"/>
              <a:ext cx="186331" cy="217747"/>
            </a:xfrm>
            <a:custGeom>
              <a:avLst/>
              <a:gdLst/>
              <a:ahLst/>
              <a:cxnLst>
                <a:cxn ang="0">
                  <a:pos x="30629" y="81975"/>
                </a:cxn>
                <a:cxn ang="0">
                  <a:pos x="30629" y="115277"/>
                </a:cxn>
                <a:cxn ang="0">
                  <a:pos x="63811" y="148580"/>
                </a:cxn>
                <a:cxn ang="0">
                  <a:pos x="48497" y="204938"/>
                </a:cxn>
                <a:cxn ang="0">
                  <a:pos x="114861" y="169074"/>
                </a:cxn>
                <a:cxn ang="0">
                  <a:pos x="168463" y="94783"/>
                </a:cxn>
                <a:cxn ang="0">
                  <a:pos x="137833" y="61481"/>
                </a:cxn>
                <a:cxn ang="0">
                  <a:pos x="61259" y="28179"/>
                </a:cxn>
                <a:cxn ang="0">
                  <a:pos x="30629" y="81975"/>
                </a:cxn>
              </a:cxnLst>
              <a:pathLst>
                <a:path w="73" h="85">
                  <a:moveTo>
                    <a:pt x="12" y="32"/>
                  </a:moveTo>
                  <a:cubicBezTo>
                    <a:pt x="10" y="43"/>
                    <a:pt x="0" y="34"/>
                    <a:pt x="12" y="45"/>
                  </a:cubicBezTo>
                  <a:cubicBezTo>
                    <a:pt x="23" y="56"/>
                    <a:pt x="26" y="33"/>
                    <a:pt x="25" y="58"/>
                  </a:cubicBezTo>
                  <a:cubicBezTo>
                    <a:pt x="23" y="83"/>
                    <a:pt x="2" y="85"/>
                    <a:pt x="19" y="80"/>
                  </a:cubicBezTo>
                  <a:cubicBezTo>
                    <a:pt x="36" y="74"/>
                    <a:pt x="33" y="79"/>
                    <a:pt x="45" y="66"/>
                  </a:cubicBezTo>
                  <a:cubicBezTo>
                    <a:pt x="58" y="54"/>
                    <a:pt x="60" y="47"/>
                    <a:pt x="66" y="37"/>
                  </a:cubicBezTo>
                  <a:cubicBezTo>
                    <a:pt x="73" y="27"/>
                    <a:pt x="62" y="31"/>
                    <a:pt x="54" y="24"/>
                  </a:cubicBezTo>
                  <a:cubicBezTo>
                    <a:pt x="47" y="17"/>
                    <a:pt x="34" y="0"/>
                    <a:pt x="24" y="11"/>
                  </a:cubicBezTo>
                  <a:cubicBezTo>
                    <a:pt x="14" y="21"/>
                    <a:pt x="12" y="32"/>
                    <a:pt x="12" y="32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7180" name="Freeform 89"/>
            <p:cNvSpPr/>
            <p:nvPr/>
          </p:nvSpPr>
          <p:spPr>
            <a:xfrm>
              <a:off x="4893414" y="4579124"/>
              <a:ext cx="54166" cy="110498"/>
            </a:xfrm>
            <a:custGeom>
              <a:avLst/>
              <a:gdLst/>
              <a:ahLst/>
              <a:cxnLst>
                <a:cxn ang="0">
                  <a:pos x="33531" y="0"/>
                </a:cxn>
                <a:cxn ang="0">
                  <a:pos x="30952" y="12848"/>
                </a:cxn>
                <a:cxn ang="0">
                  <a:pos x="25793" y="89940"/>
                </a:cxn>
                <a:cxn ang="0">
                  <a:pos x="54166" y="95079"/>
                </a:cxn>
              </a:cxnLst>
              <a:pathLst>
                <a:path w="21" h="43">
                  <a:moveTo>
                    <a:pt x="13" y="0"/>
                  </a:moveTo>
                  <a:cubicBezTo>
                    <a:pt x="14" y="2"/>
                    <a:pt x="13" y="2"/>
                    <a:pt x="12" y="5"/>
                  </a:cubicBezTo>
                  <a:cubicBezTo>
                    <a:pt x="8" y="14"/>
                    <a:pt x="0" y="27"/>
                    <a:pt x="10" y="35"/>
                  </a:cubicBezTo>
                  <a:cubicBezTo>
                    <a:pt x="19" y="43"/>
                    <a:pt x="21" y="37"/>
                    <a:pt x="21" y="37"/>
                  </a:cubicBezTo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969" y="-1781969"/>
            <a:ext cx="873125" cy="44370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等腰三角形 29"/>
          <p:cNvSpPr/>
          <p:nvPr/>
        </p:nvSpPr>
        <p:spPr>
          <a:xfrm rot="5400000" flipV="1">
            <a:off x="9536906" y="-1781969"/>
            <a:ext cx="874713" cy="4435475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8195" name="文本框 2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工作内容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014413" y="1225550"/>
            <a:ext cx="8986838" cy="4406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30000"/>
              </a:lnSpc>
            </a:pPr>
            <a:r>
              <a:rPr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开发软件工程系列课程教学辅助网站系统所涉及到的工作主要有：可行性分析、项目开发计划、需求规格说明、概要设计、详细设计、系统代码实现、编写测试计划、软件测试和维护、编写测试报告、编写用户手册运行说明、编写项目总结报告、移交软件等。</a:t>
            </a:r>
            <a:endParaRPr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工作需要得到教师和学院的支持和认可；还需要得到教师，同学的高度配合；需要有的软件有：dreamwaver、rational rose、office tools、photoshop, project等和可以上网的电脑。其次我们团队有较好的合作精神，工作能力和有空余时间。</a:t>
            </a:r>
            <a:endParaRPr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9805988" y="1597025"/>
            <a:ext cx="1290637" cy="1420813"/>
            <a:chOff x="4483920" y="4371127"/>
            <a:chExt cx="473410" cy="474493"/>
          </a:xfrm>
        </p:grpSpPr>
        <p:sp>
          <p:nvSpPr>
            <p:cNvPr id="8198" name="Freeform 83"/>
            <p:cNvSpPr/>
            <p:nvPr/>
          </p:nvSpPr>
          <p:spPr>
            <a:xfrm>
              <a:off x="4709250" y="4371127"/>
              <a:ext cx="248080" cy="249163"/>
            </a:xfrm>
            <a:custGeom>
              <a:avLst/>
              <a:gdLst/>
              <a:ahLst/>
              <a:cxnLst>
                <a:cxn ang="0">
                  <a:pos x="245522" y="123297"/>
                </a:cxn>
                <a:cxn ang="0">
                  <a:pos x="125318" y="249163"/>
                </a:cxn>
                <a:cxn ang="0">
                  <a:pos x="0" y="128434"/>
                </a:cxn>
                <a:cxn ang="0">
                  <a:pos x="120203" y="2568"/>
                </a:cxn>
                <a:cxn ang="0">
                  <a:pos x="245522" y="123297"/>
                </a:cxn>
              </a:cxnLst>
              <a:pathLst>
                <a:path w="97" h="97">
                  <a:moveTo>
                    <a:pt x="96" y="48"/>
                  </a:moveTo>
                  <a:cubicBezTo>
                    <a:pt x="97" y="74"/>
                    <a:pt x="76" y="96"/>
                    <a:pt x="49" y="97"/>
                  </a:cubicBezTo>
                  <a:cubicBezTo>
                    <a:pt x="23" y="97"/>
                    <a:pt x="1" y="76"/>
                    <a:pt x="0" y="50"/>
                  </a:cubicBezTo>
                  <a:cubicBezTo>
                    <a:pt x="0" y="23"/>
                    <a:pt x="21" y="1"/>
                    <a:pt x="47" y="1"/>
                  </a:cubicBezTo>
                  <a:cubicBezTo>
                    <a:pt x="74" y="0"/>
                    <a:pt x="96" y="21"/>
                    <a:pt x="96" y="48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8199" name="Line 84"/>
            <p:cNvSpPr/>
            <p:nvPr/>
          </p:nvSpPr>
          <p:spPr>
            <a:xfrm>
              <a:off x="4750416" y="4496792"/>
              <a:ext cx="82332" cy="0"/>
            </a:xfrm>
            <a:prstGeom prst="line">
              <a:avLst/>
            </a:prstGeom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pPr algn="ctr"/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8200" name="Line 85"/>
            <p:cNvSpPr/>
            <p:nvPr/>
          </p:nvSpPr>
          <p:spPr>
            <a:xfrm>
              <a:off x="4832748" y="4415543"/>
              <a:ext cx="0" cy="81249"/>
            </a:xfrm>
            <a:prstGeom prst="line">
              <a:avLst/>
            </a:prstGeom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pPr algn="ctr"/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8201" name="Freeform 86"/>
            <p:cNvSpPr/>
            <p:nvPr/>
          </p:nvSpPr>
          <p:spPr>
            <a:xfrm>
              <a:off x="4483920" y="4374377"/>
              <a:ext cx="471243" cy="471243"/>
            </a:xfrm>
            <a:custGeom>
              <a:avLst/>
              <a:gdLst/>
              <a:ahLst/>
              <a:cxnLst>
                <a:cxn ang="0">
                  <a:pos x="302210" y="7683"/>
                </a:cxn>
                <a:cxn ang="0">
                  <a:pos x="235621" y="0"/>
                </a:cxn>
                <a:cxn ang="0">
                  <a:pos x="0" y="235621"/>
                </a:cxn>
                <a:cxn ang="0">
                  <a:pos x="235621" y="471243"/>
                </a:cxn>
                <a:cxn ang="0">
                  <a:pos x="471243" y="235621"/>
                </a:cxn>
                <a:cxn ang="0">
                  <a:pos x="463559" y="169032"/>
                </a:cxn>
              </a:cxnLst>
              <a:pathLst>
                <a:path w="184" h="184">
                  <a:moveTo>
                    <a:pt x="118" y="3"/>
                  </a:moveTo>
                  <a:cubicBezTo>
                    <a:pt x="110" y="1"/>
                    <a:pt x="101" y="0"/>
                    <a:pt x="92" y="0"/>
                  </a:cubicBezTo>
                  <a:cubicBezTo>
                    <a:pt x="41" y="0"/>
                    <a:pt x="0" y="41"/>
                    <a:pt x="0" y="92"/>
                  </a:cubicBezTo>
                  <a:cubicBezTo>
                    <a:pt x="0" y="143"/>
                    <a:pt x="41" y="184"/>
                    <a:pt x="92" y="184"/>
                  </a:cubicBezTo>
                  <a:cubicBezTo>
                    <a:pt x="143" y="184"/>
                    <a:pt x="184" y="143"/>
                    <a:pt x="184" y="92"/>
                  </a:cubicBezTo>
                  <a:cubicBezTo>
                    <a:pt x="184" y="83"/>
                    <a:pt x="183" y="74"/>
                    <a:pt x="181" y="66"/>
                  </a:cubicBezTo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8202" name="Freeform 87"/>
            <p:cNvSpPr/>
            <p:nvPr/>
          </p:nvSpPr>
          <p:spPr>
            <a:xfrm>
              <a:off x="4555419" y="4436126"/>
              <a:ext cx="163581" cy="222080"/>
            </a:xfrm>
            <a:custGeom>
              <a:avLst/>
              <a:gdLst/>
              <a:ahLst/>
              <a:cxnLst>
                <a:cxn ang="0">
                  <a:pos x="161025" y="20421"/>
                </a:cxn>
                <a:cxn ang="0">
                  <a:pos x="109905" y="7657"/>
                </a:cxn>
                <a:cxn ang="0">
                  <a:pos x="15335" y="35737"/>
                </a:cxn>
                <a:cxn ang="0">
                  <a:pos x="20447" y="84237"/>
                </a:cxn>
                <a:cxn ang="0">
                  <a:pos x="74122" y="188895"/>
                </a:cxn>
                <a:cxn ang="0">
                  <a:pos x="145689" y="216974"/>
                </a:cxn>
                <a:cxn ang="0">
                  <a:pos x="138021" y="206764"/>
                </a:cxn>
                <a:cxn ang="0">
                  <a:pos x="122685" y="194000"/>
                </a:cxn>
                <a:cxn ang="0">
                  <a:pos x="115017" y="171027"/>
                </a:cxn>
                <a:cxn ang="0">
                  <a:pos x="92014" y="163369"/>
                </a:cxn>
                <a:cxn ang="0">
                  <a:pos x="115017" y="132737"/>
                </a:cxn>
                <a:cxn ang="0">
                  <a:pos x="163581" y="107211"/>
                </a:cxn>
              </a:cxnLst>
              <a:pathLst>
                <a:path w="64" h="87">
                  <a:moveTo>
                    <a:pt x="63" y="8"/>
                  </a:moveTo>
                  <a:cubicBezTo>
                    <a:pt x="56" y="5"/>
                    <a:pt x="48" y="4"/>
                    <a:pt x="43" y="3"/>
                  </a:cubicBezTo>
                  <a:cubicBezTo>
                    <a:pt x="25" y="0"/>
                    <a:pt x="0" y="7"/>
                    <a:pt x="6" y="14"/>
                  </a:cubicBezTo>
                  <a:cubicBezTo>
                    <a:pt x="12" y="20"/>
                    <a:pt x="9" y="30"/>
                    <a:pt x="8" y="33"/>
                  </a:cubicBezTo>
                  <a:cubicBezTo>
                    <a:pt x="4" y="44"/>
                    <a:pt x="7" y="61"/>
                    <a:pt x="29" y="74"/>
                  </a:cubicBezTo>
                  <a:cubicBezTo>
                    <a:pt x="51" y="86"/>
                    <a:pt x="55" y="83"/>
                    <a:pt x="57" y="85"/>
                  </a:cubicBezTo>
                  <a:cubicBezTo>
                    <a:pt x="59" y="87"/>
                    <a:pt x="53" y="87"/>
                    <a:pt x="54" y="81"/>
                  </a:cubicBezTo>
                  <a:cubicBezTo>
                    <a:pt x="55" y="75"/>
                    <a:pt x="51" y="76"/>
                    <a:pt x="48" y="76"/>
                  </a:cubicBezTo>
                  <a:cubicBezTo>
                    <a:pt x="45" y="76"/>
                    <a:pt x="44" y="70"/>
                    <a:pt x="45" y="67"/>
                  </a:cubicBezTo>
                  <a:cubicBezTo>
                    <a:pt x="46" y="63"/>
                    <a:pt x="41" y="71"/>
                    <a:pt x="36" y="64"/>
                  </a:cubicBezTo>
                  <a:cubicBezTo>
                    <a:pt x="32" y="56"/>
                    <a:pt x="39" y="50"/>
                    <a:pt x="45" y="52"/>
                  </a:cubicBezTo>
                  <a:cubicBezTo>
                    <a:pt x="57" y="56"/>
                    <a:pt x="59" y="49"/>
                    <a:pt x="64" y="42"/>
                  </a:cubicBezTo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8203" name="Freeform 88"/>
            <p:cNvSpPr/>
            <p:nvPr/>
          </p:nvSpPr>
          <p:spPr>
            <a:xfrm>
              <a:off x="4686501" y="4607290"/>
              <a:ext cx="186331" cy="217747"/>
            </a:xfrm>
            <a:custGeom>
              <a:avLst/>
              <a:gdLst/>
              <a:ahLst/>
              <a:cxnLst>
                <a:cxn ang="0">
                  <a:pos x="30629" y="81975"/>
                </a:cxn>
                <a:cxn ang="0">
                  <a:pos x="30629" y="115277"/>
                </a:cxn>
                <a:cxn ang="0">
                  <a:pos x="63811" y="148580"/>
                </a:cxn>
                <a:cxn ang="0">
                  <a:pos x="48497" y="204938"/>
                </a:cxn>
                <a:cxn ang="0">
                  <a:pos x="114861" y="169074"/>
                </a:cxn>
                <a:cxn ang="0">
                  <a:pos x="168463" y="94783"/>
                </a:cxn>
                <a:cxn ang="0">
                  <a:pos x="137833" y="61481"/>
                </a:cxn>
                <a:cxn ang="0">
                  <a:pos x="61259" y="28179"/>
                </a:cxn>
                <a:cxn ang="0">
                  <a:pos x="30629" y="81975"/>
                </a:cxn>
              </a:cxnLst>
              <a:pathLst>
                <a:path w="73" h="85">
                  <a:moveTo>
                    <a:pt x="12" y="32"/>
                  </a:moveTo>
                  <a:cubicBezTo>
                    <a:pt x="10" y="43"/>
                    <a:pt x="0" y="34"/>
                    <a:pt x="12" y="45"/>
                  </a:cubicBezTo>
                  <a:cubicBezTo>
                    <a:pt x="23" y="56"/>
                    <a:pt x="26" y="33"/>
                    <a:pt x="25" y="58"/>
                  </a:cubicBezTo>
                  <a:cubicBezTo>
                    <a:pt x="23" y="83"/>
                    <a:pt x="2" y="85"/>
                    <a:pt x="19" y="80"/>
                  </a:cubicBezTo>
                  <a:cubicBezTo>
                    <a:pt x="36" y="74"/>
                    <a:pt x="33" y="79"/>
                    <a:pt x="45" y="66"/>
                  </a:cubicBezTo>
                  <a:cubicBezTo>
                    <a:pt x="58" y="54"/>
                    <a:pt x="60" y="47"/>
                    <a:pt x="66" y="37"/>
                  </a:cubicBezTo>
                  <a:cubicBezTo>
                    <a:pt x="73" y="27"/>
                    <a:pt x="62" y="31"/>
                    <a:pt x="54" y="24"/>
                  </a:cubicBezTo>
                  <a:cubicBezTo>
                    <a:pt x="47" y="17"/>
                    <a:pt x="34" y="0"/>
                    <a:pt x="24" y="11"/>
                  </a:cubicBezTo>
                  <a:cubicBezTo>
                    <a:pt x="14" y="21"/>
                    <a:pt x="12" y="32"/>
                    <a:pt x="12" y="32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8204" name="Freeform 89"/>
            <p:cNvSpPr/>
            <p:nvPr/>
          </p:nvSpPr>
          <p:spPr>
            <a:xfrm>
              <a:off x="4893414" y="4579124"/>
              <a:ext cx="54166" cy="110498"/>
            </a:xfrm>
            <a:custGeom>
              <a:avLst/>
              <a:gdLst/>
              <a:ahLst/>
              <a:cxnLst>
                <a:cxn ang="0">
                  <a:pos x="33531" y="0"/>
                </a:cxn>
                <a:cxn ang="0">
                  <a:pos x="30952" y="12848"/>
                </a:cxn>
                <a:cxn ang="0">
                  <a:pos x="25793" y="89940"/>
                </a:cxn>
                <a:cxn ang="0">
                  <a:pos x="54166" y="95079"/>
                </a:cxn>
              </a:cxnLst>
              <a:pathLst>
                <a:path w="21" h="43">
                  <a:moveTo>
                    <a:pt x="13" y="0"/>
                  </a:moveTo>
                  <a:cubicBezTo>
                    <a:pt x="14" y="2"/>
                    <a:pt x="13" y="2"/>
                    <a:pt x="12" y="5"/>
                  </a:cubicBezTo>
                  <a:cubicBezTo>
                    <a:pt x="8" y="14"/>
                    <a:pt x="0" y="27"/>
                    <a:pt x="10" y="35"/>
                  </a:cubicBezTo>
                  <a:cubicBezTo>
                    <a:pt x="19" y="43"/>
                    <a:pt x="21" y="37"/>
                    <a:pt x="21" y="37"/>
                  </a:cubicBezTo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969" y="-1781969"/>
            <a:ext cx="873125" cy="44370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等腰三角形 29"/>
          <p:cNvSpPr/>
          <p:nvPr/>
        </p:nvSpPr>
        <p:spPr>
          <a:xfrm rot="5400000" flipV="1">
            <a:off x="9536906" y="-1781969"/>
            <a:ext cx="874713" cy="4435475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9219" name="文本框 2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主要参加人员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681163" y="3038475"/>
            <a:ext cx="7731125" cy="3130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30000"/>
              </a:lnSpc>
            </a:pPr>
            <a:r>
              <a:rPr lang="zh-CN" altLang="en-US" sz="32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项目用户方：</a:t>
            </a:r>
            <a:endParaRPr lang="zh-CN" altLang="en-US" sz="32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浙江大学城市学院的：教师（指软件工程课程的授课教师），注册学生（该课程的注册学生，即当前学期选修该课程的学生），游客（当前学期未选该课程，但对该课程有兴趣的学生，通常指软件学院低年级学生，也泛指所有在校学生）。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10080625" y="1803400"/>
            <a:ext cx="1452563" cy="1235075"/>
            <a:chOff x="852640" y="4374377"/>
            <a:chExt cx="472326" cy="471243"/>
          </a:xfrm>
        </p:grpSpPr>
        <p:sp>
          <p:nvSpPr>
            <p:cNvPr id="9222" name="Oval 69"/>
            <p:cNvSpPr/>
            <p:nvPr/>
          </p:nvSpPr>
          <p:spPr>
            <a:xfrm>
              <a:off x="852640" y="4374377"/>
              <a:ext cx="472326" cy="471243"/>
            </a:xfrm>
            <a:prstGeom prst="ellipse">
              <a:avLst/>
            </a:prstGeom>
            <a:solidFill>
              <a:srgbClr val="FFFFFF"/>
            </a:solidFill>
            <a:ln w="30163" cap="rnd" cmpd="sng">
              <a:solidFill>
                <a:srgbClr val="B1CE7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B1CE71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9223" name="Freeform 70"/>
            <p:cNvSpPr/>
            <p:nvPr/>
          </p:nvSpPr>
          <p:spPr>
            <a:xfrm>
              <a:off x="955555" y="4517375"/>
              <a:ext cx="225330" cy="225330"/>
            </a:xfrm>
            <a:custGeom>
              <a:avLst/>
              <a:gdLst/>
              <a:ahLst/>
              <a:cxnLst>
                <a:cxn ang="0">
                  <a:pos x="150581" y="225330"/>
                </a:cxn>
                <a:cxn ang="0">
                  <a:pos x="112665" y="112665"/>
                </a:cxn>
                <a:cxn ang="0">
                  <a:pos x="0" y="74748"/>
                </a:cxn>
                <a:cxn ang="0">
                  <a:pos x="225330" y="0"/>
                </a:cxn>
                <a:cxn ang="0">
                  <a:pos x="150581" y="225330"/>
                </a:cxn>
              </a:cxnLst>
              <a:pathLst>
                <a:path w="208" h="208">
                  <a:moveTo>
                    <a:pt x="139" y="208"/>
                  </a:moveTo>
                  <a:lnTo>
                    <a:pt x="104" y="104"/>
                  </a:lnTo>
                  <a:lnTo>
                    <a:pt x="0" y="69"/>
                  </a:lnTo>
                  <a:lnTo>
                    <a:pt x="208" y="0"/>
                  </a:lnTo>
                  <a:lnTo>
                    <a:pt x="139" y="208"/>
                  </a:lnTo>
                  <a:close/>
                </a:path>
              </a:pathLst>
            </a:custGeom>
            <a:solidFill>
              <a:srgbClr val="FFFFFF"/>
            </a:solidFill>
            <a:ln w="30163" cap="rnd" cmpd="sng">
              <a:solidFill>
                <a:srgbClr val="B1CE7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681163" y="1262063"/>
            <a:ext cx="7305675" cy="16906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fontAlgn="auto">
              <a:lnSpc>
                <a:spcPct val="130000"/>
              </a:lnSpc>
            </a:pPr>
            <a:r>
              <a:rPr lang="zh-CN" altLang="en-US" sz="32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项目任务提出者：</a:t>
            </a:r>
            <a:endParaRPr lang="zh-CN" altLang="en-US" sz="32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浙江大学城市学院软件工程教学组（杨枨老师、侯宏仑老师）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969" y="-1781969"/>
            <a:ext cx="873125" cy="44370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等腰三角形 29"/>
          <p:cNvSpPr/>
          <p:nvPr/>
        </p:nvSpPr>
        <p:spPr>
          <a:xfrm rot="5400000" flipV="1">
            <a:off x="9536906" y="-1781969"/>
            <a:ext cx="874713" cy="4435475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0243" name="文本框 2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主要参加人员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10080625" y="1803400"/>
            <a:ext cx="1452563" cy="1235075"/>
            <a:chOff x="852640" y="4374377"/>
            <a:chExt cx="472326" cy="471243"/>
          </a:xfrm>
        </p:grpSpPr>
        <p:sp>
          <p:nvSpPr>
            <p:cNvPr id="10245" name="Oval 69"/>
            <p:cNvSpPr/>
            <p:nvPr/>
          </p:nvSpPr>
          <p:spPr>
            <a:xfrm>
              <a:off x="852640" y="4374377"/>
              <a:ext cx="472326" cy="471243"/>
            </a:xfrm>
            <a:prstGeom prst="ellipse">
              <a:avLst/>
            </a:prstGeom>
            <a:solidFill>
              <a:srgbClr val="FFFFFF"/>
            </a:solidFill>
            <a:ln w="30163" cap="rnd" cmpd="sng">
              <a:solidFill>
                <a:srgbClr val="B1CE7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B1CE71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0246" name="Freeform 70"/>
            <p:cNvSpPr/>
            <p:nvPr/>
          </p:nvSpPr>
          <p:spPr>
            <a:xfrm>
              <a:off x="955555" y="4517375"/>
              <a:ext cx="225330" cy="225330"/>
            </a:xfrm>
            <a:custGeom>
              <a:avLst/>
              <a:gdLst/>
              <a:ahLst/>
              <a:cxnLst>
                <a:cxn ang="0">
                  <a:pos x="150581" y="225330"/>
                </a:cxn>
                <a:cxn ang="0">
                  <a:pos x="112665" y="112665"/>
                </a:cxn>
                <a:cxn ang="0">
                  <a:pos x="0" y="74748"/>
                </a:cxn>
                <a:cxn ang="0">
                  <a:pos x="225330" y="0"/>
                </a:cxn>
                <a:cxn ang="0">
                  <a:pos x="150581" y="225330"/>
                </a:cxn>
              </a:cxnLst>
              <a:pathLst>
                <a:path w="208" h="208">
                  <a:moveTo>
                    <a:pt x="139" y="208"/>
                  </a:moveTo>
                  <a:lnTo>
                    <a:pt x="104" y="104"/>
                  </a:lnTo>
                  <a:lnTo>
                    <a:pt x="0" y="69"/>
                  </a:lnTo>
                  <a:lnTo>
                    <a:pt x="208" y="0"/>
                  </a:lnTo>
                  <a:lnTo>
                    <a:pt x="139" y="208"/>
                  </a:lnTo>
                  <a:close/>
                </a:path>
              </a:pathLst>
            </a:custGeom>
            <a:solidFill>
              <a:srgbClr val="FFFFFF"/>
            </a:solidFill>
            <a:ln w="30163" cap="rnd" cmpd="sng">
              <a:solidFill>
                <a:srgbClr val="B1CE7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439863" y="819150"/>
            <a:ext cx="6845300" cy="13589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30000"/>
              </a:lnSpc>
            </a:pPr>
            <a:r>
              <a:rPr lang="zh-CN" altLang="en-US" sz="32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项目开发方：</a:t>
            </a:r>
            <a:endParaRPr lang="zh-CN" altLang="en-US" sz="32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endParaRPr lang="zh-CN" altLang="en-US" sz="32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  <p:graphicFrame>
        <p:nvGraphicFramePr>
          <p:cNvPr id="6" name="表格 5"/>
          <p:cNvGraphicFramePr/>
          <p:nvPr/>
        </p:nvGraphicFramePr>
        <p:xfrm>
          <a:off x="1539875" y="1801813"/>
          <a:ext cx="6951663" cy="29908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5625"/>
                <a:gridCol w="3855720"/>
              </a:tblGrid>
              <a:tr h="4984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责任人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邮箱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</a:tr>
              <a:tr h="4984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许佳俊（项目经理）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31501308@stu.zucc.edu.cn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4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徐柯杰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31501307@stu.zucc.edu.cn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4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黄玉钱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31501298@stu.zucc.edu.cn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4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何宇晨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31501297@stu.zucc.edu.cn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4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杜潇天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31501295@stu.zucc.edu.cn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969" y="-1781969"/>
            <a:ext cx="873125" cy="44370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等腰三角形 29"/>
          <p:cNvSpPr/>
          <p:nvPr/>
        </p:nvSpPr>
        <p:spPr>
          <a:xfrm rot="5400000" flipV="1">
            <a:off x="9536906" y="-1781969"/>
            <a:ext cx="874713" cy="4435475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1267" name="文本框 2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产品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63" name="组合 62"/>
          <p:cNvGrpSpPr/>
          <p:nvPr/>
        </p:nvGrpSpPr>
        <p:grpSpPr>
          <a:xfrm>
            <a:off x="10450513" y="1344613"/>
            <a:ext cx="1166812" cy="1330325"/>
            <a:chOff x="2124455" y="3164311"/>
            <a:chExt cx="348828" cy="472326"/>
          </a:xfrm>
        </p:grpSpPr>
        <p:sp>
          <p:nvSpPr>
            <p:cNvPr id="11269" name="Oval 54"/>
            <p:cNvSpPr/>
            <p:nvPr/>
          </p:nvSpPr>
          <p:spPr>
            <a:xfrm>
              <a:off x="2247953" y="3287809"/>
              <a:ext cx="101832" cy="101832"/>
            </a:xfrm>
            <a:prstGeom prst="ellipse">
              <a:avLst/>
            </a:prstGeom>
            <a:noFill/>
            <a:ln w="30163" cap="rnd" cmpd="sng">
              <a:solidFill>
                <a:srgbClr val="D8494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1270" name="Freeform 55"/>
            <p:cNvSpPr/>
            <p:nvPr/>
          </p:nvSpPr>
          <p:spPr>
            <a:xfrm>
              <a:off x="2124455" y="3164311"/>
              <a:ext cx="348828" cy="472326"/>
            </a:xfrm>
            <a:custGeom>
              <a:avLst/>
              <a:gdLst/>
              <a:ahLst/>
              <a:cxnLst>
                <a:cxn ang="0">
                  <a:pos x="248796" y="331141"/>
                </a:cxn>
                <a:cxn ang="0">
                  <a:pos x="174414" y="472326"/>
                </a:cxn>
                <a:cxn ang="0">
                  <a:pos x="102596" y="331141"/>
                </a:cxn>
                <a:cxn ang="0">
                  <a:pos x="0" y="174555"/>
                </a:cxn>
                <a:cxn ang="0">
                  <a:pos x="174414" y="0"/>
                </a:cxn>
                <a:cxn ang="0">
                  <a:pos x="348828" y="174555"/>
                </a:cxn>
                <a:cxn ang="0">
                  <a:pos x="248796" y="331141"/>
                </a:cxn>
              </a:cxnLst>
              <a:pathLst>
                <a:path w="136" h="184">
                  <a:moveTo>
                    <a:pt x="97" y="129"/>
                  </a:moveTo>
                  <a:cubicBezTo>
                    <a:pt x="68" y="184"/>
                    <a:pt x="68" y="184"/>
                    <a:pt x="68" y="184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16" y="119"/>
                    <a:pt x="0" y="95"/>
                    <a:pt x="0" y="68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8"/>
                  </a:cubicBezTo>
                  <a:cubicBezTo>
                    <a:pt x="136" y="95"/>
                    <a:pt x="120" y="119"/>
                    <a:pt x="97" y="129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D8494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1638300" y="1101725"/>
            <a:ext cx="3975100" cy="7239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30000"/>
              </a:lnSpc>
            </a:pPr>
            <a:r>
              <a:rPr lang="zh-CN" altLang="en-US" sz="32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程序</a:t>
            </a:r>
            <a:endParaRPr lang="zh-CN" altLang="en-US" sz="32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  <p:graphicFrame>
        <p:nvGraphicFramePr>
          <p:cNvPr id="0" name="表格 -1"/>
          <p:cNvGraphicFramePr/>
          <p:nvPr/>
        </p:nvGraphicFramePr>
        <p:xfrm>
          <a:off x="1638300" y="1916113"/>
          <a:ext cx="7415213" cy="46180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48965"/>
                <a:gridCol w="4265930"/>
              </a:tblGrid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名称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软件工程系列课程教学辅助网站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所用</a:t>
                      </a:r>
                      <a:r>
                        <a:rPr lang="zh-CN" altLang="en-US" sz="24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编程语言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HTML</a:t>
                      </a: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、</a:t>
                      </a: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CSS</a:t>
                      </a: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、</a:t>
                      </a: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JavaScript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需求开发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Power Designer/</a:t>
                      </a:r>
                      <a:r>
                        <a:rPr lang="en-US" altLang="zh-CN" sz="24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 Microsoft Office 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系统设计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Power Designer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项目规划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Microsoft Project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配置管理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SourceTree</a:t>
                      </a: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、</a:t>
                      </a: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GitHub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服务器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Windows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开发平台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Tomcat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969" y="-1781969"/>
            <a:ext cx="873125" cy="44370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等腰三角形 29"/>
          <p:cNvSpPr/>
          <p:nvPr/>
        </p:nvSpPr>
        <p:spPr>
          <a:xfrm rot="5400000" flipV="1">
            <a:off x="9536906" y="-1781969"/>
            <a:ext cx="874713" cy="4435475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2291" name="文本框 2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产品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63" name="组合 62"/>
          <p:cNvGrpSpPr/>
          <p:nvPr/>
        </p:nvGrpSpPr>
        <p:grpSpPr>
          <a:xfrm>
            <a:off x="10450513" y="1344613"/>
            <a:ext cx="1166812" cy="1330325"/>
            <a:chOff x="2124455" y="3164311"/>
            <a:chExt cx="348828" cy="472326"/>
          </a:xfrm>
        </p:grpSpPr>
        <p:sp>
          <p:nvSpPr>
            <p:cNvPr id="12293" name="Oval 54"/>
            <p:cNvSpPr/>
            <p:nvPr/>
          </p:nvSpPr>
          <p:spPr>
            <a:xfrm>
              <a:off x="2247953" y="3287809"/>
              <a:ext cx="101832" cy="101832"/>
            </a:xfrm>
            <a:prstGeom prst="ellipse">
              <a:avLst/>
            </a:prstGeom>
            <a:noFill/>
            <a:ln w="30163" cap="rnd" cmpd="sng">
              <a:solidFill>
                <a:srgbClr val="D8494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2294" name="Freeform 55"/>
            <p:cNvSpPr/>
            <p:nvPr/>
          </p:nvSpPr>
          <p:spPr>
            <a:xfrm>
              <a:off x="2124455" y="3164311"/>
              <a:ext cx="348828" cy="472326"/>
            </a:xfrm>
            <a:custGeom>
              <a:avLst/>
              <a:gdLst/>
              <a:ahLst/>
              <a:cxnLst>
                <a:cxn ang="0">
                  <a:pos x="248796" y="331141"/>
                </a:cxn>
                <a:cxn ang="0">
                  <a:pos x="174414" y="472326"/>
                </a:cxn>
                <a:cxn ang="0">
                  <a:pos x="102596" y="331141"/>
                </a:cxn>
                <a:cxn ang="0">
                  <a:pos x="0" y="174555"/>
                </a:cxn>
                <a:cxn ang="0">
                  <a:pos x="174414" y="0"/>
                </a:cxn>
                <a:cxn ang="0">
                  <a:pos x="348828" y="174555"/>
                </a:cxn>
                <a:cxn ang="0">
                  <a:pos x="248796" y="331141"/>
                </a:cxn>
              </a:cxnLst>
              <a:pathLst>
                <a:path w="136" h="184">
                  <a:moveTo>
                    <a:pt x="97" y="129"/>
                  </a:moveTo>
                  <a:cubicBezTo>
                    <a:pt x="68" y="184"/>
                    <a:pt x="68" y="184"/>
                    <a:pt x="68" y="184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16" y="119"/>
                    <a:pt x="0" y="95"/>
                    <a:pt x="0" y="68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8"/>
                  </a:cubicBezTo>
                  <a:cubicBezTo>
                    <a:pt x="136" y="95"/>
                    <a:pt x="120" y="119"/>
                    <a:pt x="97" y="129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D8494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204913" y="873125"/>
            <a:ext cx="3975100" cy="725488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30000"/>
              </a:lnSpc>
            </a:pPr>
            <a:r>
              <a:rPr lang="zh-CN" altLang="en-US" sz="32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文件</a:t>
            </a:r>
            <a:endParaRPr lang="zh-CN" altLang="en-US" sz="32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  <p:graphicFrame>
        <p:nvGraphicFramePr>
          <p:cNvPr id="8" name="表格 7"/>
          <p:cNvGraphicFramePr/>
          <p:nvPr/>
        </p:nvGraphicFramePr>
        <p:xfrm>
          <a:off x="1204595" y="1511300"/>
          <a:ext cx="7650480" cy="5852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4095"/>
                <a:gridCol w="3965575"/>
                <a:gridCol w="968375"/>
                <a:gridCol w="1702435"/>
              </a:tblGrid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highlight>
                            <a:srgbClr val="D7D7D7"/>
                          </a:highlight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编号</a:t>
                      </a:r>
                      <a:endParaRPr lang="zh-CN" altLang="en-US" sz="2000" b="0">
                        <a:solidFill>
                          <a:schemeClr val="tx1"/>
                        </a:solidFill>
                        <a:highlight>
                          <a:srgbClr val="D7D7D7"/>
                        </a:highlight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highlight>
                            <a:srgbClr val="D7D7D7"/>
                          </a:highlight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名称</a:t>
                      </a:r>
                      <a:endParaRPr lang="zh-CN" altLang="en-US" sz="2000" b="0">
                        <a:solidFill>
                          <a:schemeClr val="tx1"/>
                        </a:solidFill>
                        <a:highlight>
                          <a:srgbClr val="D7D7D7"/>
                        </a:highlight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highlight>
                            <a:srgbClr val="D7D7D7"/>
                          </a:highlight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形式</a:t>
                      </a:r>
                      <a:endParaRPr lang="zh-CN" altLang="en-US" sz="2000" b="0">
                        <a:solidFill>
                          <a:schemeClr val="tx1"/>
                        </a:solidFill>
                        <a:highlight>
                          <a:srgbClr val="D7D7D7"/>
                        </a:highlight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highlight>
                            <a:srgbClr val="D7D7D7"/>
                          </a:highlight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介质</a:t>
                      </a:r>
                      <a:endParaRPr lang="zh-CN" altLang="en-US" sz="2000" b="0">
                        <a:solidFill>
                          <a:schemeClr val="tx1"/>
                        </a:solidFill>
                        <a:highlight>
                          <a:srgbClr val="D7D7D7"/>
                        </a:highlight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项目可行性报告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项目总体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 charset="0"/>
                          <a:cs typeface="Calibri" panose="020F0502020204030204" charset="0"/>
                        </a:rPr>
                        <a:t>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项目章程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76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需求工程计划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《QA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需求开发计划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7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需求变更控制文档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8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软件需求规格说明书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9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系统设计计划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10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编码与系统实现计划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11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12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工程部署计划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13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培训计划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14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系统维护计划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352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15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 charset="0"/>
                          <a:cs typeface="Calibri" panose="020F0502020204030204" charset="0"/>
                        </a:rPr>
                        <a:t>总结报告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Office 主题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冬青黑体简体中文 W3"/>
        <a:ea typeface="冬青黑体简体中文 W3"/>
        <a:cs typeface=""/>
      </a:majorFont>
      <a:minorFont>
        <a:latin typeface="方正兰亭纤黑_GBK"/>
        <a:ea typeface="方正兰亭纤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ctr">
          <a:lnSpc>
            <a:spcPct val="130000"/>
          </a:lnSpc>
          <a:defRPr dirty="0" smtClean="0">
            <a:solidFill>
              <a:srgbClr val="595959"/>
            </a:solidFill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2658</Words>
  <Application>WPS 演示</Application>
  <PresentationFormat>自定义</PresentationFormat>
  <Paragraphs>415</Paragraphs>
  <Slides>23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23</vt:i4>
      </vt:variant>
    </vt:vector>
  </HeadingPairs>
  <TitlesOfParts>
    <vt:vector size="37" baseType="lpstr">
      <vt:lpstr>Arial</vt:lpstr>
      <vt:lpstr>宋体</vt:lpstr>
      <vt:lpstr>Wingdings</vt:lpstr>
      <vt:lpstr>方正兰亭纤黑_GBK</vt:lpstr>
      <vt:lpstr>冬青黑体简体中文 W3</vt:lpstr>
      <vt:lpstr>Times New Roman</vt:lpstr>
      <vt:lpstr>Calibri</vt:lpstr>
      <vt:lpstr>微软雅黑</vt:lpstr>
      <vt:lpstr>Arial Unicode MS</vt:lpstr>
      <vt:lpstr>Wingdings</vt:lpstr>
      <vt:lpstr>Office 主题</vt:lpstr>
      <vt:lpstr>Visio.Drawing.11</vt:lpstr>
      <vt:lpstr>Visio.Drawing.11</vt:lpstr>
      <vt:lpstr>MSProject.Project.9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哎呀小小草</dc:title>
  <dc:creator>哎呀小小草</dc:creator>
  <cp:keywords>https://800sucai.taobao.com</cp:keywords>
  <dc:description>https://800sucai.taobao.com</dc:description>
  <dc:subject>哎呀小小草</dc:subject>
  <cp:category>https://800sucai.taobao.com</cp:category>
  <cp:lastModifiedBy>tory xu</cp:lastModifiedBy>
  <cp:revision>240</cp:revision>
  <dcterms:created xsi:type="dcterms:W3CDTF">2015-05-16T06:06:00Z</dcterms:created>
  <dcterms:modified xsi:type="dcterms:W3CDTF">2017-11-05T11:58:44Z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

<file path=docProps/thumbnail.jpeg>
</file>